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1"/>
    <p:sldMasterId id="2147484059" r:id="rId2"/>
    <p:sldMasterId id="2147484070" r:id="rId3"/>
    <p:sldMasterId id="2147484081" r:id="rId4"/>
  </p:sldMasterIdLst>
  <p:notesMasterIdLst>
    <p:notesMasterId r:id="rId72"/>
  </p:notesMasterIdLst>
  <p:sldIdLst>
    <p:sldId id="256" r:id="rId5"/>
    <p:sldId id="257" r:id="rId6"/>
    <p:sldId id="403" r:id="rId7"/>
    <p:sldId id="435" r:id="rId8"/>
    <p:sldId id="259" r:id="rId9"/>
    <p:sldId id="436" r:id="rId10"/>
    <p:sldId id="404" r:id="rId11"/>
    <p:sldId id="41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2" r:id="rId21"/>
    <p:sldId id="293" r:id="rId22"/>
    <p:sldId id="294" r:id="rId23"/>
    <p:sldId id="295" r:id="rId24"/>
    <p:sldId id="296" r:id="rId25"/>
    <p:sldId id="301" r:id="rId26"/>
    <p:sldId id="302" r:id="rId27"/>
    <p:sldId id="303" r:id="rId28"/>
    <p:sldId id="304" r:id="rId29"/>
    <p:sldId id="298" r:id="rId30"/>
    <p:sldId id="299" r:id="rId31"/>
    <p:sldId id="300" r:id="rId32"/>
    <p:sldId id="405" r:id="rId33"/>
    <p:sldId id="411" r:id="rId34"/>
    <p:sldId id="412" r:id="rId35"/>
    <p:sldId id="413" r:id="rId36"/>
    <p:sldId id="414" r:id="rId37"/>
    <p:sldId id="415" r:id="rId38"/>
    <p:sldId id="406" r:id="rId39"/>
    <p:sldId id="440" r:id="rId40"/>
    <p:sldId id="428" r:id="rId41"/>
    <p:sldId id="429" r:id="rId42"/>
    <p:sldId id="430" r:id="rId43"/>
    <p:sldId id="416" r:id="rId44"/>
    <p:sldId id="417" r:id="rId45"/>
    <p:sldId id="409" r:id="rId46"/>
    <p:sldId id="441" r:id="rId47"/>
    <p:sldId id="377" r:id="rId48"/>
    <p:sldId id="400" r:id="rId49"/>
    <p:sldId id="379" r:id="rId50"/>
    <p:sldId id="380" r:id="rId51"/>
    <p:sldId id="381" r:id="rId52"/>
    <p:sldId id="382" r:id="rId53"/>
    <p:sldId id="383" r:id="rId54"/>
    <p:sldId id="399" r:id="rId55"/>
    <p:sldId id="386" r:id="rId56"/>
    <p:sldId id="394" r:id="rId57"/>
    <p:sldId id="395" r:id="rId58"/>
    <p:sldId id="396" r:id="rId59"/>
    <p:sldId id="397" r:id="rId60"/>
    <p:sldId id="398" r:id="rId61"/>
    <p:sldId id="392" r:id="rId62"/>
    <p:sldId id="393" r:id="rId63"/>
    <p:sldId id="408" r:id="rId64"/>
    <p:sldId id="431" r:id="rId65"/>
    <p:sldId id="437" r:id="rId66"/>
    <p:sldId id="438" r:id="rId67"/>
    <p:sldId id="439" r:id="rId68"/>
    <p:sldId id="432" r:id="rId69"/>
    <p:sldId id="433" r:id="rId70"/>
    <p:sldId id="40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60" autoAdjust="0"/>
    <p:restoredTop sz="94660"/>
  </p:normalViewPr>
  <p:slideViewPr>
    <p:cSldViewPr snapToGrid="0">
      <p:cViewPr>
        <p:scale>
          <a:sx n="100" d="100"/>
          <a:sy n="100" d="100"/>
        </p:scale>
        <p:origin x="2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954E5-2041-4299-B460-0F1328E7248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A75C98E1-D1CD-4C60-8E9C-E03DD4698EE5}">
      <dgm:prSet phldrT="[文字]"/>
      <dgm:spPr/>
      <dgm:t>
        <a:bodyPr/>
        <a:lstStyle/>
        <a:p>
          <a:r>
            <a:rPr lang="en-US" altLang="zh-TW" dirty="0" smtClean="0"/>
            <a:t>Translation Technology</a:t>
          </a:r>
        </a:p>
      </dgm:t>
    </dgm:pt>
    <dgm:pt modelId="{AEBF3135-0C13-4EF7-8C24-4687EC6FA2B4}" type="parTrans" cxnId="{A1D836BD-390C-4495-A93D-B1FF7091FB92}">
      <dgm:prSet/>
      <dgm:spPr/>
      <dgm:t>
        <a:bodyPr/>
        <a:lstStyle/>
        <a:p>
          <a:endParaRPr lang="zh-TW" altLang="en-US"/>
        </a:p>
      </dgm:t>
    </dgm:pt>
    <dgm:pt modelId="{892C6F6B-48CD-413C-9DB6-5A8B6C598610}" type="sibTrans" cxnId="{A1D836BD-390C-4495-A93D-B1FF7091FB92}">
      <dgm:prSet/>
      <dgm:spPr/>
      <dgm:t>
        <a:bodyPr/>
        <a:lstStyle/>
        <a:p>
          <a:endParaRPr lang="zh-TW" altLang="en-US"/>
        </a:p>
      </dgm:t>
    </dgm:pt>
    <dgm:pt modelId="{D8E43932-DE8F-4EA1-A983-A34C4F865995}">
      <dgm:prSet phldrT="[文字]"/>
      <dgm:spPr/>
      <dgm:t>
        <a:bodyPr/>
        <a:lstStyle/>
        <a:p>
          <a:r>
            <a:rPr lang="en-US" altLang="zh-TW" dirty="0" smtClean="0"/>
            <a:t>Machine Translation (MT)</a:t>
          </a:r>
        </a:p>
      </dgm:t>
    </dgm:pt>
    <dgm:pt modelId="{556642AF-7E3E-45B8-BDDA-1489B75CF9BC}" type="parTrans" cxnId="{DA0274C7-A70A-4F9E-9BA7-56C7BBFC546F}">
      <dgm:prSet/>
      <dgm:spPr/>
      <dgm:t>
        <a:bodyPr/>
        <a:lstStyle/>
        <a:p>
          <a:endParaRPr lang="zh-TW" altLang="en-US"/>
        </a:p>
      </dgm:t>
    </dgm:pt>
    <dgm:pt modelId="{2A2929B4-71E3-4415-B185-5F49E8875FDF}" type="sibTrans" cxnId="{DA0274C7-A70A-4F9E-9BA7-56C7BBFC546F}">
      <dgm:prSet/>
      <dgm:spPr/>
      <dgm:t>
        <a:bodyPr/>
        <a:lstStyle/>
        <a:p>
          <a:endParaRPr lang="zh-TW" altLang="en-US"/>
        </a:p>
      </dgm:t>
    </dgm:pt>
    <dgm:pt modelId="{E5B62E98-6989-49BF-AB82-0E1884E93FA5}">
      <dgm:prSet phldrT="[文字]"/>
      <dgm:spPr/>
      <dgm:t>
        <a:bodyPr/>
        <a:lstStyle/>
        <a:p>
          <a:r>
            <a:rPr lang="en-US" altLang="zh-TW" dirty="0" smtClean="0"/>
            <a:t>Computer-aided Translation (CAT)</a:t>
          </a:r>
        </a:p>
      </dgm:t>
    </dgm:pt>
    <dgm:pt modelId="{C3103263-A425-46E0-9DF7-B8E417369579}" type="parTrans" cxnId="{16DF6C27-65DC-4296-AE00-CE944CA87C5E}">
      <dgm:prSet/>
      <dgm:spPr/>
      <dgm:t>
        <a:bodyPr/>
        <a:lstStyle/>
        <a:p>
          <a:endParaRPr lang="zh-TW" altLang="en-US"/>
        </a:p>
      </dgm:t>
    </dgm:pt>
    <dgm:pt modelId="{3BDC73FF-3A11-409F-AF74-B00ADDCA1BB7}" type="sibTrans" cxnId="{16DF6C27-65DC-4296-AE00-CE944CA87C5E}">
      <dgm:prSet/>
      <dgm:spPr/>
      <dgm:t>
        <a:bodyPr/>
        <a:lstStyle/>
        <a:p>
          <a:endParaRPr lang="zh-TW" altLang="en-US"/>
        </a:p>
      </dgm:t>
    </dgm:pt>
    <dgm:pt modelId="{59660AA8-4CD5-44C8-A8B3-00AB31A375E1}">
      <dgm:prSet phldrT="[文字]"/>
      <dgm:spPr/>
      <dgm:t>
        <a:bodyPr/>
        <a:lstStyle/>
        <a:p>
          <a:r>
            <a:rPr lang="en-US" altLang="zh-TW" dirty="0" smtClean="0"/>
            <a:t>Electronic Dictionaries</a:t>
          </a:r>
        </a:p>
      </dgm:t>
    </dgm:pt>
    <dgm:pt modelId="{ED12D844-1273-4650-ABEF-68D7D39BFF86}" type="parTrans" cxnId="{420D5FEA-031C-4C73-980C-D0C45DFBB105}">
      <dgm:prSet/>
      <dgm:spPr/>
      <dgm:t>
        <a:bodyPr/>
        <a:lstStyle/>
        <a:p>
          <a:endParaRPr lang="zh-TW" altLang="en-US"/>
        </a:p>
      </dgm:t>
    </dgm:pt>
    <dgm:pt modelId="{A1EE98D4-C721-42B5-B72F-0DDB12895803}" type="sibTrans" cxnId="{420D5FEA-031C-4C73-980C-D0C45DFBB105}">
      <dgm:prSet/>
      <dgm:spPr/>
      <dgm:t>
        <a:bodyPr/>
        <a:lstStyle/>
        <a:p>
          <a:endParaRPr lang="zh-TW" altLang="en-US"/>
        </a:p>
      </dgm:t>
    </dgm:pt>
    <dgm:pt modelId="{0BD57ABE-24E1-461B-A2FD-46444D870600}">
      <dgm:prSet phldrT="[文字]"/>
      <dgm:spPr/>
      <dgm:t>
        <a:bodyPr/>
        <a:lstStyle/>
        <a:p>
          <a:r>
            <a:rPr lang="en-US" altLang="zh-TW" dirty="0" smtClean="0"/>
            <a:t>Corpora and </a:t>
          </a:r>
          <a:r>
            <a:rPr lang="en-US" altLang="zh-TW" dirty="0" err="1" smtClean="0"/>
            <a:t>Concordancers</a:t>
          </a:r>
          <a:endParaRPr lang="en-US" altLang="zh-TW" dirty="0" smtClean="0"/>
        </a:p>
      </dgm:t>
    </dgm:pt>
    <dgm:pt modelId="{0E5694F8-C009-4501-A709-C5BA544860B2}" type="parTrans" cxnId="{727F1BAB-FC3D-4E65-9F7E-8ACA2245D304}">
      <dgm:prSet/>
      <dgm:spPr/>
      <dgm:t>
        <a:bodyPr/>
        <a:lstStyle/>
        <a:p>
          <a:endParaRPr lang="zh-TW" altLang="en-US"/>
        </a:p>
      </dgm:t>
    </dgm:pt>
    <dgm:pt modelId="{3E406EA9-54B9-4AE5-AF04-B4DC6CA8C735}" type="sibTrans" cxnId="{727F1BAB-FC3D-4E65-9F7E-8ACA2245D304}">
      <dgm:prSet/>
      <dgm:spPr/>
      <dgm:t>
        <a:bodyPr/>
        <a:lstStyle/>
        <a:p>
          <a:endParaRPr lang="zh-TW" altLang="en-US"/>
        </a:p>
      </dgm:t>
    </dgm:pt>
    <dgm:pt modelId="{4E600D52-EDAE-48F0-B4CA-58517DD55ED5}">
      <dgm:prSet phldrT="[文字]"/>
      <dgm:spPr/>
      <dgm:t>
        <a:bodyPr/>
        <a:lstStyle/>
        <a:p>
          <a:r>
            <a:rPr lang="en-US" altLang="zh-TW" dirty="0" smtClean="0"/>
            <a:t>Translation Memory (TM)</a:t>
          </a:r>
        </a:p>
      </dgm:t>
    </dgm:pt>
    <dgm:pt modelId="{9D69192E-CF3C-45BA-A1A1-8C492A79671B}" type="parTrans" cxnId="{A5EDCC25-73B9-4FC5-AB53-23647E219405}">
      <dgm:prSet/>
      <dgm:spPr/>
      <dgm:t>
        <a:bodyPr/>
        <a:lstStyle/>
        <a:p>
          <a:endParaRPr lang="zh-TW" altLang="en-US"/>
        </a:p>
      </dgm:t>
    </dgm:pt>
    <dgm:pt modelId="{ED7774D9-B776-4042-805E-E738AD70500D}" type="sibTrans" cxnId="{A5EDCC25-73B9-4FC5-AB53-23647E219405}">
      <dgm:prSet/>
      <dgm:spPr/>
      <dgm:t>
        <a:bodyPr/>
        <a:lstStyle/>
        <a:p>
          <a:endParaRPr lang="zh-TW" altLang="en-US"/>
        </a:p>
      </dgm:t>
    </dgm:pt>
    <dgm:pt modelId="{4A1B8E2E-5F23-4786-BDFF-2B74F825322B}">
      <dgm:prSet phldrT="[文字]"/>
      <dgm:spPr/>
      <dgm:t>
        <a:bodyPr/>
        <a:lstStyle/>
        <a:p>
          <a:r>
            <a:rPr lang="en-US" altLang="zh-TW" dirty="0" smtClean="0"/>
            <a:t>Terminology Databases</a:t>
          </a:r>
        </a:p>
      </dgm:t>
    </dgm:pt>
    <dgm:pt modelId="{F370E734-EC0B-46D4-ACEE-C520863EE110}" type="parTrans" cxnId="{EA423FC7-4850-4075-8B9B-C8D1CA822315}">
      <dgm:prSet/>
      <dgm:spPr/>
      <dgm:t>
        <a:bodyPr/>
        <a:lstStyle/>
        <a:p>
          <a:endParaRPr lang="zh-TW" altLang="en-US"/>
        </a:p>
      </dgm:t>
    </dgm:pt>
    <dgm:pt modelId="{05698673-867D-483E-8268-E91FF2056417}" type="sibTrans" cxnId="{EA423FC7-4850-4075-8B9B-C8D1CA822315}">
      <dgm:prSet/>
      <dgm:spPr/>
      <dgm:t>
        <a:bodyPr/>
        <a:lstStyle/>
        <a:p>
          <a:endParaRPr lang="zh-TW" altLang="en-US"/>
        </a:p>
      </dgm:t>
    </dgm:pt>
    <dgm:pt modelId="{08027DFF-62CF-4D14-9EBF-AF8543F295DF}">
      <dgm:prSet phldrT="[文字]"/>
      <dgm:spPr/>
      <dgm:t>
        <a:bodyPr/>
        <a:lstStyle/>
        <a:p>
          <a:r>
            <a:rPr lang="en-US" altLang="zh-TW" dirty="0" smtClean="0"/>
            <a:t>Text Translation</a:t>
          </a:r>
        </a:p>
      </dgm:t>
    </dgm:pt>
    <dgm:pt modelId="{CB5DBC89-BA0E-40B4-9C40-160C58C4CE64}" type="parTrans" cxnId="{F9801291-0EE2-44A3-A18D-86837FEA5FE8}">
      <dgm:prSet/>
      <dgm:spPr/>
      <dgm:t>
        <a:bodyPr/>
        <a:lstStyle/>
        <a:p>
          <a:endParaRPr lang="zh-TW" altLang="en-US"/>
        </a:p>
      </dgm:t>
    </dgm:pt>
    <dgm:pt modelId="{9F188BD9-3D3D-4976-A3CA-F625729611B1}" type="sibTrans" cxnId="{F9801291-0EE2-44A3-A18D-86837FEA5FE8}">
      <dgm:prSet/>
      <dgm:spPr/>
      <dgm:t>
        <a:bodyPr/>
        <a:lstStyle/>
        <a:p>
          <a:endParaRPr lang="zh-TW" altLang="en-US"/>
        </a:p>
      </dgm:t>
    </dgm:pt>
    <dgm:pt modelId="{F3DE1A2D-7B13-4EAD-93E3-875D8E10B28A}">
      <dgm:prSet phldrT="[文字]"/>
      <dgm:spPr/>
      <dgm:t>
        <a:bodyPr/>
        <a:lstStyle/>
        <a:p>
          <a:r>
            <a:rPr lang="en-US" altLang="zh-TW" dirty="0" smtClean="0"/>
            <a:t>Speech Translation</a:t>
          </a:r>
        </a:p>
      </dgm:t>
    </dgm:pt>
    <dgm:pt modelId="{846A50B3-A5AC-46E7-BDF3-C750B408797C}" type="parTrans" cxnId="{153B1AB1-1FC6-4900-A371-7E2EB74BA0BC}">
      <dgm:prSet/>
      <dgm:spPr/>
      <dgm:t>
        <a:bodyPr/>
        <a:lstStyle/>
        <a:p>
          <a:endParaRPr lang="zh-TW" altLang="en-US"/>
        </a:p>
      </dgm:t>
    </dgm:pt>
    <dgm:pt modelId="{ADD0B4C1-C6C0-4985-90B0-F49CB869B849}" type="sibTrans" cxnId="{153B1AB1-1FC6-4900-A371-7E2EB74BA0BC}">
      <dgm:prSet/>
      <dgm:spPr/>
      <dgm:t>
        <a:bodyPr/>
        <a:lstStyle/>
        <a:p>
          <a:endParaRPr lang="zh-TW" altLang="en-US"/>
        </a:p>
      </dgm:t>
    </dgm:pt>
    <dgm:pt modelId="{987664C6-5765-490F-96F3-2879830A5DA6}" type="pres">
      <dgm:prSet presAssocID="{4BC954E5-2041-4299-B460-0F1328E724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5BF8D668-FA35-423D-AF2E-6E727CBCBEED}" type="pres">
      <dgm:prSet presAssocID="{A75C98E1-D1CD-4C60-8E9C-E03DD4698EE5}" presName="hierRoot1" presStyleCnt="0">
        <dgm:presLayoutVars>
          <dgm:hierBranch val="init"/>
        </dgm:presLayoutVars>
      </dgm:prSet>
      <dgm:spPr/>
    </dgm:pt>
    <dgm:pt modelId="{F5AAC6B4-8A4C-4558-93A2-EEE71A951923}" type="pres">
      <dgm:prSet presAssocID="{A75C98E1-D1CD-4C60-8E9C-E03DD4698EE5}" presName="rootComposite1" presStyleCnt="0"/>
      <dgm:spPr/>
    </dgm:pt>
    <dgm:pt modelId="{E4F2FE05-92A6-4072-AD0C-071B2B98E7B0}" type="pres">
      <dgm:prSet presAssocID="{A75C98E1-D1CD-4C60-8E9C-E03DD4698EE5}" presName="rootText1" presStyleLbl="node0" presStyleIdx="0" presStyleCnt="1" custLinFactNeighborX="3055" custLinFactNeighborY="1023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52A8EC-103E-4FBB-8584-7E6D8DF21C0F}" type="pres">
      <dgm:prSet presAssocID="{A75C98E1-D1CD-4C60-8E9C-E03DD4698EE5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027F4A4E-8DBE-4295-B350-2DCAF4C00365}" type="pres">
      <dgm:prSet presAssocID="{A75C98E1-D1CD-4C60-8E9C-E03DD4698EE5}" presName="hierChild2" presStyleCnt="0"/>
      <dgm:spPr/>
    </dgm:pt>
    <dgm:pt modelId="{AEC3FEA8-DCDA-46E0-98D2-676D48A9E6E3}" type="pres">
      <dgm:prSet presAssocID="{556642AF-7E3E-45B8-BDDA-1489B75CF9BC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AF27C9D6-98E6-47CD-A5F5-4E172259C9EE}" type="pres">
      <dgm:prSet presAssocID="{D8E43932-DE8F-4EA1-A983-A34C4F865995}" presName="hierRoot2" presStyleCnt="0">
        <dgm:presLayoutVars>
          <dgm:hierBranch val="init"/>
        </dgm:presLayoutVars>
      </dgm:prSet>
      <dgm:spPr/>
    </dgm:pt>
    <dgm:pt modelId="{98CAC5F0-4BF8-493C-8B8E-5677A75DFA1D}" type="pres">
      <dgm:prSet presAssocID="{D8E43932-DE8F-4EA1-A983-A34C4F865995}" presName="rootComposite" presStyleCnt="0"/>
      <dgm:spPr/>
    </dgm:pt>
    <dgm:pt modelId="{4DACC889-4FA1-417E-8E65-9EBFB75493DE}" type="pres">
      <dgm:prSet presAssocID="{D8E43932-DE8F-4EA1-A983-A34C4F86599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39E5EE-BB13-441F-8A94-4AB78D6DBC15}" type="pres">
      <dgm:prSet presAssocID="{D8E43932-DE8F-4EA1-A983-A34C4F865995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B9DB8C99-2163-4A16-BB85-3C0CA7C74FD8}" type="pres">
      <dgm:prSet presAssocID="{D8E43932-DE8F-4EA1-A983-A34C4F865995}" presName="hierChild4" presStyleCnt="0"/>
      <dgm:spPr/>
    </dgm:pt>
    <dgm:pt modelId="{51C05974-B871-4DFE-8EF0-8ED06BAD0555}" type="pres">
      <dgm:prSet presAssocID="{CB5DBC89-BA0E-40B4-9C40-160C58C4CE64}" presName="Name37" presStyleLbl="parChTrans1D3" presStyleIdx="0" presStyleCnt="6"/>
      <dgm:spPr/>
      <dgm:t>
        <a:bodyPr/>
        <a:lstStyle/>
        <a:p>
          <a:endParaRPr lang="zh-TW" altLang="en-US"/>
        </a:p>
      </dgm:t>
    </dgm:pt>
    <dgm:pt modelId="{F10A50B6-A44E-4DBE-B90F-76E5E688E5F5}" type="pres">
      <dgm:prSet presAssocID="{08027DFF-62CF-4D14-9EBF-AF8543F295DF}" presName="hierRoot2" presStyleCnt="0">
        <dgm:presLayoutVars>
          <dgm:hierBranch val="init"/>
        </dgm:presLayoutVars>
      </dgm:prSet>
      <dgm:spPr/>
    </dgm:pt>
    <dgm:pt modelId="{F3FCE796-497F-41A2-B9AD-FF1A6F8B42AF}" type="pres">
      <dgm:prSet presAssocID="{08027DFF-62CF-4D14-9EBF-AF8543F295DF}" presName="rootComposite" presStyleCnt="0"/>
      <dgm:spPr/>
    </dgm:pt>
    <dgm:pt modelId="{4E597B4F-1A25-4911-B0E9-150029E093E7}" type="pres">
      <dgm:prSet presAssocID="{08027DFF-62CF-4D14-9EBF-AF8543F295DF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D7C31DD-4574-4902-9358-8A669668E886}" type="pres">
      <dgm:prSet presAssocID="{08027DFF-62CF-4D14-9EBF-AF8543F295DF}" presName="rootConnector" presStyleLbl="node3" presStyleIdx="0" presStyleCnt="6"/>
      <dgm:spPr/>
      <dgm:t>
        <a:bodyPr/>
        <a:lstStyle/>
        <a:p>
          <a:endParaRPr lang="zh-TW" altLang="en-US"/>
        </a:p>
      </dgm:t>
    </dgm:pt>
    <dgm:pt modelId="{458EAD36-3878-4089-B28E-07EE66D01E2B}" type="pres">
      <dgm:prSet presAssocID="{08027DFF-62CF-4D14-9EBF-AF8543F295DF}" presName="hierChild4" presStyleCnt="0"/>
      <dgm:spPr/>
    </dgm:pt>
    <dgm:pt modelId="{EB0B80B5-8F45-48FE-B8C9-E4DFEBB6908B}" type="pres">
      <dgm:prSet presAssocID="{08027DFF-62CF-4D14-9EBF-AF8543F295DF}" presName="hierChild5" presStyleCnt="0"/>
      <dgm:spPr/>
    </dgm:pt>
    <dgm:pt modelId="{42DF4B09-E4D6-4B30-9216-B048B7324849}" type="pres">
      <dgm:prSet presAssocID="{846A50B3-A5AC-46E7-BDF3-C750B408797C}" presName="Name37" presStyleLbl="parChTrans1D3" presStyleIdx="1" presStyleCnt="6"/>
      <dgm:spPr/>
      <dgm:t>
        <a:bodyPr/>
        <a:lstStyle/>
        <a:p>
          <a:endParaRPr lang="zh-TW" altLang="en-US"/>
        </a:p>
      </dgm:t>
    </dgm:pt>
    <dgm:pt modelId="{EE90FC68-B25E-4075-AB11-8DD4CE46D963}" type="pres">
      <dgm:prSet presAssocID="{F3DE1A2D-7B13-4EAD-93E3-875D8E10B28A}" presName="hierRoot2" presStyleCnt="0">
        <dgm:presLayoutVars>
          <dgm:hierBranch val="init"/>
        </dgm:presLayoutVars>
      </dgm:prSet>
      <dgm:spPr/>
    </dgm:pt>
    <dgm:pt modelId="{99664681-FE8E-4592-85AD-503B3C253C0A}" type="pres">
      <dgm:prSet presAssocID="{F3DE1A2D-7B13-4EAD-93E3-875D8E10B28A}" presName="rootComposite" presStyleCnt="0"/>
      <dgm:spPr/>
    </dgm:pt>
    <dgm:pt modelId="{0942C95B-A7A9-4B96-9662-6281D19BE229}" type="pres">
      <dgm:prSet presAssocID="{F3DE1A2D-7B13-4EAD-93E3-875D8E10B28A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4FB796D-EE12-4DAC-A79B-97E2AAB6DF03}" type="pres">
      <dgm:prSet presAssocID="{F3DE1A2D-7B13-4EAD-93E3-875D8E10B28A}" presName="rootConnector" presStyleLbl="node3" presStyleIdx="1" presStyleCnt="6"/>
      <dgm:spPr/>
      <dgm:t>
        <a:bodyPr/>
        <a:lstStyle/>
        <a:p>
          <a:endParaRPr lang="zh-TW" altLang="en-US"/>
        </a:p>
      </dgm:t>
    </dgm:pt>
    <dgm:pt modelId="{77F44542-965F-4D60-8749-ADE19E11211A}" type="pres">
      <dgm:prSet presAssocID="{F3DE1A2D-7B13-4EAD-93E3-875D8E10B28A}" presName="hierChild4" presStyleCnt="0"/>
      <dgm:spPr/>
    </dgm:pt>
    <dgm:pt modelId="{0EFC2B46-7A6E-4E7E-9903-12D8A0216367}" type="pres">
      <dgm:prSet presAssocID="{F3DE1A2D-7B13-4EAD-93E3-875D8E10B28A}" presName="hierChild5" presStyleCnt="0"/>
      <dgm:spPr/>
    </dgm:pt>
    <dgm:pt modelId="{145F02BD-9A2F-4331-B0FF-71F88B0256EF}" type="pres">
      <dgm:prSet presAssocID="{D8E43932-DE8F-4EA1-A983-A34C4F865995}" presName="hierChild5" presStyleCnt="0"/>
      <dgm:spPr/>
    </dgm:pt>
    <dgm:pt modelId="{F5871D2D-7748-4F07-87F3-1FDF839454B2}" type="pres">
      <dgm:prSet presAssocID="{C3103263-A425-46E0-9DF7-B8E417369579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4D355178-BF78-4394-8C1E-1E2BFF0E0BE6}" type="pres">
      <dgm:prSet presAssocID="{E5B62E98-6989-49BF-AB82-0E1884E93FA5}" presName="hierRoot2" presStyleCnt="0">
        <dgm:presLayoutVars>
          <dgm:hierBranch val="init"/>
        </dgm:presLayoutVars>
      </dgm:prSet>
      <dgm:spPr/>
    </dgm:pt>
    <dgm:pt modelId="{AF3084EE-F65B-4311-8F9E-5945D854B487}" type="pres">
      <dgm:prSet presAssocID="{E5B62E98-6989-49BF-AB82-0E1884E93FA5}" presName="rootComposite" presStyleCnt="0"/>
      <dgm:spPr/>
    </dgm:pt>
    <dgm:pt modelId="{6D4A054E-D73F-41FD-8175-60F60D1D4464}" type="pres">
      <dgm:prSet presAssocID="{E5B62E98-6989-49BF-AB82-0E1884E93FA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0727622-825B-43D2-B45B-424B42FD9463}" type="pres">
      <dgm:prSet presAssocID="{E5B62E98-6989-49BF-AB82-0E1884E93FA5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8AB44E9C-CF55-480A-86CF-B1CC5C9B2C7D}" type="pres">
      <dgm:prSet presAssocID="{E5B62E98-6989-49BF-AB82-0E1884E93FA5}" presName="hierChild4" presStyleCnt="0"/>
      <dgm:spPr/>
    </dgm:pt>
    <dgm:pt modelId="{9E0909AB-F09F-450B-8F42-5B9A9721459D}" type="pres">
      <dgm:prSet presAssocID="{ED12D844-1273-4650-ABEF-68D7D39BFF86}" presName="Name37" presStyleLbl="parChTrans1D3" presStyleIdx="2" presStyleCnt="6"/>
      <dgm:spPr/>
      <dgm:t>
        <a:bodyPr/>
        <a:lstStyle/>
        <a:p>
          <a:endParaRPr lang="zh-TW" altLang="en-US"/>
        </a:p>
      </dgm:t>
    </dgm:pt>
    <dgm:pt modelId="{DC8C1676-0F31-4B19-BC40-B5241CC03AB1}" type="pres">
      <dgm:prSet presAssocID="{59660AA8-4CD5-44C8-A8B3-00AB31A375E1}" presName="hierRoot2" presStyleCnt="0">
        <dgm:presLayoutVars>
          <dgm:hierBranch val="init"/>
        </dgm:presLayoutVars>
      </dgm:prSet>
      <dgm:spPr/>
    </dgm:pt>
    <dgm:pt modelId="{65B59C63-0D10-4359-B377-E26B8E71E07A}" type="pres">
      <dgm:prSet presAssocID="{59660AA8-4CD5-44C8-A8B3-00AB31A375E1}" presName="rootComposite" presStyleCnt="0"/>
      <dgm:spPr/>
    </dgm:pt>
    <dgm:pt modelId="{907F6500-6EEF-46CA-8D6D-BAD0B677F796}" type="pres">
      <dgm:prSet presAssocID="{59660AA8-4CD5-44C8-A8B3-00AB31A375E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12E241F-D7C1-468F-A040-63F913ABC0A7}" type="pres">
      <dgm:prSet presAssocID="{59660AA8-4CD5-44C8-A8B3-00AB31A375E1}" presName="rootConnector" presStyleLbl="node3" presStyleIdx="2" presStyleCnt="6"/>
      <dgm:spPr/>
      <dgm:t>
        <a:bodyPr/>
        <a:lstStyle/>
        <a:p>
          <a:endParaRPr lang="zh-TW" altLang="en-US"/>
        </a:p>
      </dgm:t>
    </dgm:pt>
    <dgm:pt modelId="{8CFB814A-1C37-49B9-89EF-6B7B91FF35AA}" type="pres">
      <dgm:prSet presAssocID="{59660AA8-4CD5-44C8-A8B3-00AB31A375E1}" presName="hierChild4" presStyleCnt="0"/>
      <dgm:spPr/>
    </dgm:pt>
    <dgm:pt modelId="{0D1BCE58-FB86-416C-8E3A-167C8653EF4C}" type="pres">
      <dgm:prSet presAssocID="{59660AA8-4CD5-44C8-A8B3-00AB31A375E1}" presName="hierChild5" presStyleCnt="0"/>
      <dgm:spPr/>
    </dgm:pt>
    <dgm:pt modelId="{B7D1E65C-5FF0-43CC-938D-899005558900}" type="pres">
      <dgm:prSet presAssocID="{0E5694F8-C009-4501-A709-C5BA544860B2}" presName="Name37" presStyleLbl="parChTrans1D3" presStyleIdx="3" presStyleCnt="6"/>
      <dgm:spPr/>
      <dgm:t>
        <a:bodyPr/>
        <a:lstStyle/>
        <a:p>
          <a:endParaRPr lang="zh-TW" altLang="en-US"/>
        </a:p>
      </dgm:t>
    </dgm:pt>
    <dgm:pt modelId="{9C9F39F8-2E2E-41B8-83C7-8889F3279C57}" type="pres">
      <dgm:prSet presAssocID="{0BD57ABE-24E1-461B-A2FD-46444D870600}" presName="hierRoot2" presStyleCnt="0">
        <dgm:presLayoutVars>
          <dgm:hierBranch val="init"/>
        </dgm:presLayoutVars>
      </dgm:prSet>
      <dgm:spPr/>
    </dgm:pt>
    <dgm:pt modelId="{98E09B72-9627-4C89-93F6-C49EFF6525F2}" type="pres">
      <dgm:prSet presAssocID="{0BD57ABE-24E1-461B-A2FD-46444D870600}" presName="rootComposite" presStyleCnt="0"/>
      <dgm:spPr/>
    </dgm:pt>
    <dgm:pt modelId="{A71600ED-B1A0-4A28-BACC-6CFFC4EDF152}" type="pres">
      <dgm:prSet presAssocID="{0BD57ABE-24E1-461B-A2FD-46444D870600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E2F603-DF93-4406-B734-D08B0C91D38F}" type="pres">
      <dgm:prSet presAssocID="{0BD57ABE-24E1-461B-A2FD-46444D870600}" presName="rootConnector" presStyleLbl="node3" presStyleIdx="3" presStyleCnt="6"/>
      <dgm:spPr/>
      <dgm:t>
        <a:bodyPr/>
        <a:lstStyle/>
        <a:p>
          <a:endParaRPr lang="zh-TW" altLang="en-US"/>
        </a:p>
      </dgm:t>
    </dgm:pt>
    <dgm:pt modelId="{1AACF5BC-6BFD-4438-AA54-518455FCB820}" type="pres">
      <dgm:prSet presAssocID="{0BD57ABE-24E1-461B-A2FD-46444D870600}" presName="hierChild4" presStyleCnt="0"/>
      <dgm:spPr/>
    </dgm:pt>
    <dgm:pt modelId="{12168F77-48B2-4D97-A04A-B03A8A7BA158}" type="pres">
      <dgm:prSet presAssocID="{0BD57ABE-24E1-461B-A2FD-46444D870600}" presName="hierChild5" presStyleCnt="0"/>
      <dgm:spPr/>
    </dgm:pt>
    <dgm:pt modelId="{A1B3B49B-80E5-4E6D-AE86-8A7E112E832D}" type="pres">
      <dgm:prSet presAssocID="{9D69192E-CF3C-45BA-A1A1-8C492A79671B}" presName="Name37" presStyleLbl="parChTrans1D3" presStyleIdx="4" presStyleCnt="6"/>
      <dgm:spPr/>
      <dgm:t>
        <a:bodyPr/>
        <a:lstStyle/>
        <a:p>
          <a:endParaRPr lang="zh-TW" altLang="en-US"/>
        </a:p>
      </dgm:t>
    </dgm:pt>
    <dgm:pt modelId="{2AB24550-9108-4143-85C5-A68CBECD61F1}" type="pres">
      <dgm:prSet presAssocID="{4E600D52-EDAE-48F0-B4CA-58517DD55ED5}" presName="hierRoot2" presStyleCnt="0">
        <dgm:presLayoutVars>
          <dgm:hierBranch val="init"/>
        </dgm:presLayoutVars>
      </dgm:prSet>
      <dgm:spPr/>
    </dgm:pt>
    <dgm:pt modelId="{D388500F-F938-4B55-BBCD-2AF514EB4CFD}" type="pres">
      <dgm:prSet presAssocID="{4E600D52-EDAE-48F0-B4CA-58517DD55ED5}" presName="rootComposite" presStyleCnt="0"/>
      <dgm:spPr/>
    </dgm:pt>
    <dgm:pt modelId="{16EF5E06-5D8D-40F4-83D7-464089B6430E}" type="pres">
      <dgm:prSet presAssocID="{4E600D52-EDAE-48F0-B4CA-58517DD55ED5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2EE8C57-3D82-4559-947A-57FCCC659EEE}" type="pres">
      <dgm:prSet presAssocID="{4E600D52-EDAE-48F0-B4CA-58517DD55ED5}" presName="rootConnector" presStyleLbl="node3" presStyleIdx="4" presStyleCnt="6"/>
      <dgm:spPr/>
      <dgm:t>
        <a:bodyPr/>
        <a:lstStyle/>
        <a:p>
          <a:endParaRPr lang="zh-TW" altLang="en-US"/>
        </a:p>
      </dgm:t>
    </dgm:pt>
    <dgm:pt modelId="{5990D9F9-BA76-414E-A406-42F68B0ACC88}" type="pres">
      <dgm:prSet presAssocID="{4E600D52-EDAE-48F0-B4CA-58517DD55ED5}" presName="hierChild4" presStyleCnt="0"/>
      <dgm:spPr/>
    </dgm:pt>
    <dgm:pt modelId="{CE471515-71BC-4019-BD2C-846E5185EE7E}" type="pres">
      <dgm:prSet presAssocID="{4E600D52-EDAE-48F0-B4CA-58517DD55ED5}" presName="hierChild5" presStyleCnt="0"/>
      <dgm:spPr/>
    </dgm:pt>
    <dgm:pt modelId="{8AD6E70F-67ED-407A-BA16-586EF728BC91}" type="pres">
      <dgm:prSet presAssocID="{F370E734-EC0B-46D4-ACEE-C520863EE110}" presName="Name37" presStyleLbl="parChTrans1D3" presStyleIdx="5" presStyleCnt="6"/>
      <dgm:spPr/>
      <dgm:t>
        <a:bodyPr/>
        <a:lstStyle/>
        <a:p>
          <a:endParaRPr lang="zh-TW" altLang="en-US"/>
        </a:p>
      </dgm:t>
    </dgm:pt>
    <dgm:pt modelId="{8D201CAD-A6AE-4840-95F9-F01982A3F47B}" type="pres">
      <dgm:prSet presAssocID="{4A1B8E2E-5F23-4786-BDFF-2B74F825322B}" presName="hierRoot2" presStyleCnt="0">
        <dgm:presLayoutVars>
          <dgm:hierBranch val="init"/>
        </dgm:presLayoutVars>
      </dgm:prSet>
      <dgm:spPr/>
    </dgm:pt>
    <dgm:pt modelId="{82F28F4A-1E16-40A9-9AC4-1E34C0017F8D}" type="pres">
      <dgm:prSet presAssocID="{4A1B8E2E-5F23-4786-BDFF-2B74F825322B}" presName="rootComposite" presStyleCnt="0"/>
      <dgm:spPr/>
    </dgm:pt>
    <dgm:pt modelId="{5CA23A5E-E694-4439-B23E-55A46F9F4037}" type="pres">
      <dgm:prSet presAssocID="{4A1B8E2E-5F23-4786-BDFF-2B74F825322B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74BA64-9C21-4CBE-9C2E-636C1564C42A}" type="pres">
      <dgm:prSet presAssocID="{4A1B8E2E-5F23-4786-BDFF-2B74F825322B}" presName="rootConnector" presStyleLbl="node3" presStyleIdx="5" presStyleCnt="6"/>
      <dgm:spPr/>
      <dgm:t>
        <a:bodyPr/>
        <a:lstStyle/>
        <a:p>
          <a:endParaRPr lang="zh-TW" altLang="en-US"/>
        </a:p>
      </dgm:t>
    </dgm:pt>
    <dgm:pt modelId="{B287E6F8-0C47-4113-BEB6-C3859F92B8B2}" type="pres">
      <dgm:prSet presAssocID="{4A1B8E2E-5F23-4786-BDFF-2B74F825322B}" presName="hierChild4" presStyleCnt="0"/>
      <dgm:spPr/>
    </dgm:pt>
    <dgm:pt modelId="{8E28223C-1245-4BF0-A9E2-3F91E67F5955}" type="pres">
      <dgm:prSet presAssocID="{4A1B8E2E-5F23-4786-BDFF-2B74F825322B}" presName="hierChild5" presStyleCnt="0"/>
      <dgm:spPr/>
    </dgm:pt>
    <dgm:pt modelId="{FEE73F92-1BF3-4D8F-8E93-806A8537912A}" type="pres">
      <dgm:prSet presAssocID="{E5B62E98-6989-49BF-AB82-0E1884E93FA5}" presName="hierChild5" presStyleCnt="0"/>
      <dgm:spPr/>
    </dgm:pt>
    <dgm:pt modelId="{D9D6CD2F-7EE9-4E85-8C4E-55EC23403F3A}" type="pres">
      <dgm:prSet presAssocID="{A75C98E1-D1CD-4C60-8E9C-E03DD4698EE5}" presName="hierChild3" presStyleCnt="0"/>
      <dgm:spPr/>
    </dgm:pt>
  </dgm:ptLst>
  <dgm:cxnLst>
    <dgm:cxn modelId="{098CC830-0219-4583-A53C-8C05BF605FD7}" type="presOf" srcId="{ED12D844-1273-4650-ABEF-68D7D39BFF86}" destId="{9E0909AB-F09F-450B-8F42-5B9A9721459D}" srcOrd="0" destOrd="0" presId="urn:microsoft.com/office/officeart/2005/8/layout/orgChart1"/>
    <dgm:cxn modelId="{153B1AB1-1FC6-4900-A371-7E2EB74BA0BC}" srcId="{D8E43932-DE8F-4EA1-A983-A34C4F865995}" destId="{F3DE1A2D-7B13-4EAD-93E3-875D8E10B28A}" srcOrd="1" destOrd="0" parTransId="{846A50B3-A5AC-46E7-BDF3-C750B408797C}" sibTransId="{ADD0B4C1-C6C0-4985-90B0-F49CB869B849}"/>
    <dgm:cxn modelId="{02AF70BC-1DB5-42CC-A5D2-CB4C53A4D409}" type="presOf" srcId="{59660AA8-4CD5-44C8-A8B3-00AB31A375E1}" destId="{E12E241F-D7C1-468F-A040-63F913ABC0A7}" srcOrd="1" destOrd="0" presId="urn:microsoft.com/office/officeart/2005/8/layout/orgChart1"/>
    <dgm:cxn modelId="{7E261A28-FDB6-4EA0-BDF2-3363BEEE38CD}" type="presOf" srcId="{E5B62E98-6989-49BF-AB82-0E1884E93FA5}" destId="{40727622-825B-43D2-B45B-424B42FD9463}" srcOrd="1" destOrd="0" presId="urn:microsoft.com/office/officeart/2005/8/layout/orgChart1"/>
    <dgm:cxn modelId="{F9801291-0EE2-44A3-A18D-86837FEA5FE8}" srcId="{D8E43932-DE8F-4EA1-A983-A34C4F865995}" destId="{08027DFF-62CF-4D14-9EBF-AF8543F295DF}" srcOrd="0" destOrd="0" parTransId="{CB5DBC89-BA0E-40B4-9C40-160C58C4CE64}" sibTransId="{9F188BD9-3D3D-4976-A3CA-F625729611B1}"/>
    <dgm:cxn modelId="{727F1BAB-FC3D-4E65-9F7E-8ACA2245D304}" srcId="{E5B62E98-6989-49BF-AB82-0E1884E93FA5}" destId="{0BD57ABE-24E1-461B-A2FD-46444D870600}" srcOrd="1" destOrd="0" parTransId="{0E5694F8-C009-4501-A709-C5BA544860B2}" sibTransId="{3E406EA9-54B9-4AE5-AF04-B4DC6CA8C735}"/>
    <dgm:cxn modelId="{6C4CAF06-E490-4F57-8AD5-1F2ADE363B82}" type="presOf" srcId="{D8E43932-DE8F-4EA1-A983-A34C4F865995}" destId="{9839E5EE-BB13-441F-8A94-4AB78D6DBC15}" srcOrd="1" destOrd="0" presId="urn:microsoft.com/office/officeart/2005/8/layout/orgChart1"/>
    <dgm:cxn modelId="{DDCF1D36-F7D1-4188-9C43-E32AC6354167}" type="presOf" srcId="{4A1B8E2E-5F23-4786-BDFF-2B74F825322B}" destId="{5CA23A5E-E694-4439-B23E-55A46F9F4037}" srcOrd="0" destOrd="0" presId="urn:microsoft.com/office/officeart/2005/8/layout/orgChart1"/>
    <dgm:cxn modelId="{AA63FA61-B55D-4AF1-BB30-A17F38733F4E}" type="presOf" srcId="{4E600D52-EDAE-48F0-B4CA-58517DD55ED5}" destId="{A2EE8C57-3D82-4559-947A-57FCCC659EEE}" srcOrd="1" destOrd="0" presId="urn:microsoft.com/office/officeart/2005/8/layout/orgChart1"/>
    <dgm:cxn modelId="{08845C71-D5E0-48DF-9CE7-157C5BFFC529}" type="presOf" srcId="{A75C98E1-D1CD-4C60-8E9C-E03DD4698EE5}" destId="{3952A8EC-103E-4FBB-8584-7E6D8DF21C0F}" srcOrd="1" destOrd="0" presId="urn:microsoft.com/office/officeart/2005/8/layout/orgChart1"/>
    <dgm:cxn modelId="{A5308DC7-983B-4622-97F3-65D3061FBACB}" type="presOf" srcId="{4E600D52-EDAE-48F0-B4CA-58517DD55ED5}" destId="{16EF5E06-5D8D-40F4-83D7-464089B6430E}" srcOrd="0" destOrd="0" presId="urn:microsoft.com/office/officeart/2005/8/layout/orgChart1"/>
    <dgm:cxn modelId="{AC118DEF-C783-43AD-A6CA-29941DF49027}" type="presOf" srcId="{E5B62E98-6989-49BF-AB82-0E1884E93FA5}" destId="{6D4A054E-D73F-41FD-8175-60F60D1D4464}" srcOrd="0" destOrd="0" presId="urn:microsoft.com/office/officeart/2005/8/layout/orgChart1"/>
    <dgm:cxn modelId="{04B41BC5-9B06-437D-8A07-E27607C09F27}" type="presOf" srcId="{0BD57ABE-24E1-461B-A2FD-46444D870600}" destId="{A71600ED-B1A0-4A28-BACC-6CFFC4EDF152}" srcOrd="0" destOrd="0" presId="urn:microsoft.com/office/officeart/2005/8/layout/orgChart1"/>
    <dgm:cxn modelId="{82E1B9F8-E103-4932-B524-7A83250205A3}" type="presOf" srcId="{CB5DBC89-BA0E-40B4-9C40-160C58C4CE64}" destId="{51C05974-B871-4DFE-8EF0-8ED06BAD0555}" srcOrd="0" destOrd="0" presId="urn:microsoft.com/office/officeart/2005/8/layout/orgChart1"/>
    <dgm:cxn modelId="{B36A9070-53D7-4C03-8988-273E80D940C5}" type="presOf" srcId="{F3DE1A2D-7B13-4EAD-93E3-875D8E10B28A}" destId="{14FB796D-EE12-4DAC-A79B-97E2AAB6DF03}" srcOrd="1" destOrd="0" presId="urn:microsoft.com/office/officeart/2005/8/layout/orgChart1"/>
    <dgm:cxn modelId="{A1D836BD-390C-4495-A93D-B1FF7091FB92}" srcId="{4BC954E5-2041-4299-B460-0F1328E72489}" destId="{A75C98E1-D1CD-4C60-8E9C-E03DD4698EE5}" srcOrd="0" destOrd="0" parTransId="{AEBF3135-0C13-4EF7-8C24-4687EC6FA2B4}" sibTransId="{892C6F6B-48CD-413C-9DB6-5A8B6C598610}"/>
    <dgm:cxn modelId="{112F3265-E609-47C8-B0AA-DC3E5DFA26F6}" type="presOf" srcId="{F3DE1A2D-7B13-4EAD-93E3-875D8E10B28A}" destId="{0942C95B-A7A9-4B96-9662-6281D19BE229}" srcOrd="0" destOrd="0" presId="urn:microsoft.com/office/officeart/2005/8/layout/orgChart1"/>
    <dgm:cxn modelId="{7C573584-DB4E-4553-BC2D-0D27214F3C41}" type="presOf" srcId="{0BD57ABE-24E1-461B-A2FD-46444D870600}" destId="{F8E2F603-DF93-4406-B734-D08B0C91D38F}" srcOrd="1" destOrd="0" presId="urn:microsoft.com/office/officeart/2005/8/layout/orgChart1"/>
    <dgm:cxn modelId="{55ECB970-8954-4F9A-9F6F-5783D5ACA46A}" type="presOf" srcId="{556642AF-7E3E-45B8-BDDA-1489B75CF9BC}" destId="{AEC3FEA8-DCDA-46E0-98D2-676D48A9E6E3}" srcOrd="0" destOrd="0" presId="urn:microsoft.com/office/officeart/2005/8/layout/orgChart1"/>
    <dgm:cxn modelId="{B0140B8F-4147-4A5F-8648-F89C2C6CCA1F}" type="presOf" srcId="{08027DFF-62CF-4D14-9EBF-AF8543F295DF}" destId="{7D7C31DD-4574-4902-9358-8A669668E886}" srcOrd="1" destOrd="0" presId="urn:microsoft.com/office/officeart/2005/8/layout/orgChart1"/>
    <dgm:cxn modelId="{CBC614D4-2D86-4215-865B-2805474F2A7D}" type="presOf" srcId="{F370E734-EC0B-46D4-ACEE-C520863EE110}" destId="{8AD6E70F-67ED-407A-BA16-586EF728BC91}" srcOrd="0" destOrd="0" presId="urn:microsoft.com/office/officeart/2005/8/layout/orgChart1"/>
    <dgm:cxn modelId="{E35E6E5B-641C-4D09-9882-D123959F25AD}" type="presOf" srcId="{4A1B8E2E-5F23-4786-BDFF-2B74F825322B}" destId="{FE74BA64-9C21-4CBE-9C2E-636C1564C42A}" srcOrd="1" destOrd="0" presId="urn:microsoft.com/office/officeart/2005/8/layout/orgChart1"/>
    <dgm:cxn modelId="{EA423FC7-4850-4075-8B9B-C8D1CA822315}" srcId="{E5B62E98-6989-49BF-AB82-0E1884E93FA5}" destId="{4A1B8E2E-5F23-4786-BDFF-2B74F825322B}" srcOrd="3" destOrd="0" parTransId="{F370E734-EC0B-46D4-ACEE-C520863EE110}" sibTransId="{05698673-867D-483E-8268-E91FF2056417}"/>
    <dgm:cxn modelId="{55B8E860-F369-4D9A-89F2-BE228880908A}" type="presOf" srcId="{4BC954E5-2041-4299-B460-0F1328E72489}" destId="{987664C6-5765-490F-96F3-2879830A5DA6}" srcOrd="0" destOrd="0" presId="urn:microsoft.com/office/officeart/2005/8/layout/orgChart1"/>
    <dgm:cxn modelId="{366F52FA-2488-4096-813B-78F24AAD3A6A}" type="presOf" srcId="{59660AA8-4CD5-44C8-A8B3-00AB31A375E1}" destId="{907F6500-6EEF-46CA-8D6D-BAD0B677F796}" srcOrd="0" destOrd="0" presId="urn:microsoft.com/office/officeart/2005/8/layout/orgChart1"/>
    <dgm:cxn modelId="{420D5FEA-031C-4C73-980C-D0C45DFBB105}" srcId="{E5B62E98-6989-49BF-AB82-0E1884E93FA5}" destId="{59660AA8-4CD5-44C8-A8B3-00AB31A375E1}" srcOrd="0" destOrd="0" parTransId="{ED12D844-1273-4650-ABEF-68D7D39BFF86}" sibTransId="{A1EE98D4-C721-42B5-B72F-0DDB12895803}"/>
    <dgm:cxn modelId="{2E5D4EF7-DA7D-491F-B1D4-659C2BE5B9B2}" type="presOf" srcId="{A75C98E1-D1CD-4C60-8E9C-E03DD4698EE5}" destId="{E4F2FE05-92A6-4072-AD0C-071B2B98E7B0}" srcOrd="0" destOrd="0" presId="urn:microsoft.com/office/officeart/2005/8/layout/orgChart1"/>
    <dgm:cxn modelId="{16DF6C27-65DC-4296-AE00-CE944CA87C5E}" srcId="{A75C98E1-D1CD-4C60-8E9C-E03DD4698EE5}" destId="{E5B62E98-6989-49BF-AB82-0E1884E93FA5}" srcOrd="1" destOrd="0" parTransId="{C3103263-A425-46E0-9DF7-B8E417369579}" sibTransId="{3BDC73FF-3A11-409F-AF74-B00ADDCA1BB7}"/>
    <dgm:cxn modelId="{7068F4B8-6BBC-41CA-9BA9-BCB9FEE31C4A}" type="presOf" srcId="{D8E43932-DE8F-4EA1-A983-A34C4F865995}" destId="{4DACC889-4FA1-417E-8E65-9EBFB75493DE}" srcOrd="0" destOrd="0" presId="urn:microsoft.com/office/officeart/2005/8/layout/orgChart1"/>
    <dgm:cxn modelId="{1033BE11-1411-432B-A33D-A7879FC0CB2D}" type="presOf" srcId="{9D69192E-CF3C-45BA-A1A1-8C492A79671B}" destId="{A1B3B49B-80E5-4E6D-AE86-8A7E112E832D}" srcOrd="0" destOrd="0" presId="urn:microsoft.com/office/officeart/2005/8/layout/orgChart1"/>
    <dgm:cxn modelId="{E512C4BA-7ABA-46C5-8CC5-38B2F1E2AA18}" type="presOf" srcId="{0E5694F8-C009-4501-A709-C5BA544860B2}" destId="{B7D1E65C-5FF0-43CC-938D-899005558900}" srcOrd="0" destOrd="0" presId="urn:microsoft.com/office/officeart/2005/8/layout/orgChart1"/>
    <dgm:cxn modelId="{A5EDCC25-73B9-4FC5-AB53-23647E219405}" srcId="{E5B62E98-6989-49BF-AB82-0E1884E93FA5}" destId="{4E600D52-EDAE-48F0-B4CA-58517DD55ED5}" srcOrd="2" destOrd="0" parTransId="{9D69192E-CF3C-45BA-A1A1-8C492A79671B}" sibTransId="{ED7774D9-B776-4042-805E-E738AD70500D}"/>
    <dgm:cxn modelId="{5C908219-6858-4556-B543-AB147DBFD302}" type="presOf" srcId="{846A50B3-A5AC-46E7-BDF3-C750B408797C}" destId="{42DF4B09-E4D6-4B30-9216-B048B7324849}" srcOrd="0" destOrd="0" presId="urn:microsoft.com/office/officeart/2005/8/layout/orgChart1"/>
    <dgm:cxn modelId="{9F3C3016-9477-4330-991D-FFEE1B07A9F6}" type="presOf" srcId="{C3103263-A425-46E0-9DF7-B8E417369579}" destId="{F5871D2D-7748-4F07-87F3-1FDF839454B2}" srcOrd="0" destOrd="0" presId="urn:microsoft.com/office/officeart/2005/8/layout/orgChart1"/>
    <dgm:cxn modelId="{969EF328-C50A-4D7D-B7CC-DD1D1EB402CC}" type="presOf" srcId="{08027DFF-62CF-4D14-9EBF-AF8543F295DF}" destId="{4E597B4F-1A25-4911-B0E9-150029E093E7}" srcOrd="0" destOrd="0" presId="urn:microsoft.com/office/officeart/2005/8/layout/orgChart1"/>
    <dgm:cxn modelId="{DA0274C7-A70A-4F9E-9BA7-56C7BBFC546F}" srcId="{A75C98E1-D1CD-4C60-8E9C-E03DD4698EE5}" destId="{D8E43932-DE8F-4EA1-A983-A34C4F865995}" srcOrd="0" destOrd="0" parTransId="{556642AF-7E3E-45B8-BDDA-1489B75CF9BC}" sibTransId="{2A2929B4-71E3-4415-B185-5F49E8875FDF}"/>
    <dgm:cxn modelId="{EE93977D-634F-4BC2-8B8E-E5BF5A75F5EA}" type="presParOf" srcId="{987664C6-5765-490F-96F3-2879830A5DA6}" destId="{5BF8D668-FA35-423D-AF2E-6E727CBCBEED}" srcOrd="0" destOrd="0" presId="urn:microsoft.com/office/officeart/2005/8/layout/orgChart1"/>
    <dgm:cxn modelId="{230CD87A-45A6-49E9-9FAB-82D626A024CA}" type="presParOf" srcId="{5BF8D668-FA35-423D-AF2E-6E727CBCBEED}" destId="{F5AAC6B4-8A4C-4558-93A2-EEE71A951923}" srcOrd="0" destOrd="0" presId="urn:microsoft.com/office/officeart/2005/8/layout/orgChart1"/>
    <dgm:cxn modelId="{72639983-2310-448A-B1C3-ABFCAE6EF2DE}" type="presParOf" srcId="{F5AAC6B4-8A4C-4558-93A2-EEE71A951923}" destId="{E4F2FE05-92A6-4072-AD0C-071B2B98E7B0}" srcOrd="0" destOrd="0" presId="urn:microsoft.com/office/officeart/2005/8/layout/orgChart1"/>
    <dgm:cxn modelId="{A622E057-22B8-40E3-BE36-7C77D1F6562B}" type="presParOf" srcId="{F5AAC6B4-8A4C-4558-93A2-EEE71A951923}" destId="{3952A8EC-103E-4FBB-8584-7E6D8DF21C0F}" srcOrd="1" destOrd="0" presId="urn:microsoft.com/office/officeart/2005/8/layout/orgChart1"/>
    <dgm:cxn modelId="{282A6CA4-F0B4-40AC-9D43-0DBEA4F63F56}" type="presParOf" srcId="{5BF8D668-FA35-423D-AF2E-6E727CBCBEED}" destId="{027F4A4E-8DBE-4295-B350-2DCAF4C00365}" srcOrd="1" destOrd="0" presId="urn:microsoft.com/office/officeart/2005/8/layout/orgChart1"/>
    <dgm:cxn modelId="{78F5661C-44AD-44DA-938A-4B33DE603E25}" type="presParOf" srcId="{027F4A4E-8DBE-4295-B350-2DCAF4C00365}" destId="{AEC3FEA8-DCDA-46E0-98D2-676D48A9E6E3}" srcOrd="0" destOrd="0" presId="urn:microsoft.com/office/officeart/2005/8/layout/orgChart1"/>
    <dgm:cxn modelId="{5436C4CA-54B2-4254-BAA0-EAF3D62984A2}" type="presParOf" srcId="{027F4A4E-8DBE-4295-B350-2DCAF4C00365}" destId="{AF27C9D6-98E6-47CD-A5F5-4E172259C9EE}" srcOrd="1" destOrd="0" presId="urn:microsoft.com/office/officeart/2005/8/layout/orgChart1"/>
    <dgm:cxn modelId="{E7657E81-4655-4FB7-B200-B7973276C8FE}" type="presParOf" srcId="{AF27C9D6-98E6-47CD-A5F5-4E172259C9EE}" destId="{98CAC5F0-4BF8-493C-8B8E-5677A75DFA1D}" srcOrd="0" destOrd="0" presId="urn:microsoft.com/office/officeart/2005/8/layout/orgChart1"/>
    <dgm:cxn modelId="{D29B7215-60AA-4DB4-8680-B438C0AABC1F}" type="presParOf" srcId="{98CAC5F0-4BF8-493C-8B8E-5677A75DFA1D}" destId="{4DACC889-4FA1-417E-8E65-9EBFB75493DE}" srcOrd="0" destOrd="0" presId="urn:microsoft.com/office/officeart/2005/8/layout/orgChart1"/>
    <dgm:cxn modelId="{8DC15920-5261-4BA4-AD64-E93D8F478BC8}" type="presParOf" srcId="{98CAC5F0-4BF8-493C-8B8E-5677A75DFA1D}" destId="{9839E5EE-BB13-441F-8A94-4AB78D6DBC15}" srcOrd="1" destOrd="0" presId="urn:microsoft.com/office/officeart/2005/8/layout/orgChart1"/>
    <dgm:cxn modelId="{CD57B5C0-B9C4-4FF2-B6B2-DE8F4BC0DFD1}" type="presParOf" srcId="{AF27C9D6-98E6-47CD-A5F5-4E172259C9EE}" destId="{B9DB8C99-2163-4A16-BB85-3C0CA7C74FD8}" srcOrd="1" destOrd="0" presId="urn:microsoft.com/office/officeart/2005/8/layout/orgChart1"/>
    <dgm:cxn modelId="{9EBB6756-DF0F-4E7C-BF21-51197073EE56}" type="presParOf" srcId="{B9DB8C99-2163-4A16-BB85-3C0CA7C74FD8}" destId="{51C05974-B871-4DFE-8EF0-8ED06BAD0555}" srcOrd="0" destOrd="0" presId="urn:microsoft.com/office/officeart/2005/8/layout/orgChart1"/>
    <dgm:cxn modelId="{F23E1695-2CA8-4D51-AA19-E687C8D99668}" type="presParOf" srcId="{B9DB8C99-2163-4A16-BB85-3C0CA7C74FD8}" destId="{F10A50B6-A44E-4DBE-B90F-76E5E688E5F5}" srcOrd="1" destOrd="0" presId="urn:microsoft.com/office/officeart/2005/8/layout/orgChart1"/>
    <dgm:cxn modelId="{F9BDF47B-5B5F-405B-9CAB-F4BA0D980282}" type="presParOf" srcId="{F10A50B6-A44E-4DBE-B90F-76E5E688E5F5}" destId="{F3FCE796-497F-41A2-B9AD-FF1A6F8B42AF}" srcOrd="0" destOrd="0" presId="urn:microsoft.com/office/officeart/2005/8/layout/orgChart1"/>
    <dgm:cxn modelId="{40C097B2-0F68-43DC-A9EC-9A0C5AFECE57}" type="presParOf" srcId="{F3FCE796-497F-41A2-B9AD-FF1A6F8B42AF}" destId="{4E597B4F-1A25-4911-B0E9-150029E093E7}" srcOrd="0" destOrd="0" presId="urn:microsoft.com/office/officeart/2005/8/layout/orgChart1"/>
    <dgm:cxn modelId="{7EAEF81F-89EC-4118-99FF-98AEE1BDD468}" type="presParOf" srcId="{F3FCE796-497F-41A2-B9AD-FF1A6F8B42AF}" destId="{7D7C31DD-4574-4902-9358-8A669668E886}" srcOrd="1" destOrd="0" presId="urn:microsoft.com/office/officeart/2005/8/layout/orgChart1"/>
    <dgm:cxn modelId="{4FAE2C9A-4447-47AC-BC13-9014D3105F84}" type="presParOf" srcId="{F10A50B6-A44E-4DBE-B90F-76E5E688E5F5}" destId="{458EAD36-3878-4089-B28E-07EE66D01E2B}" srcOrd="1" destOrd="0" presId="urn:microsoft.com/office/officeart/2005/8/layout/orgChart1"/>
    <dgm:cxn modelId="{A0626663-20A0-4DDE-B629-27DF845451A2}" type="presParOf" srcId="{F10A50B6-A44E-4DBE-B90F-76E5E688E5F5}" destId="{EB0B80B5-8F45-48FE-B8C9-E4DFEBB6908B}" srcOrd="2" destOrd="0" presId="urn:microsoft.com/office/officeart/2005/8/layout/orgChart1"/>
    <dgm:cxn modelId="{834736AE-B03E-4986-887B-B080EF418594}" type="presParOf" srcId="{B9DB8C99-2163-4A16-BB85-3C0CA7C74FD8}" destId="{42DF4B09-E4D6-4B30-9216-B048B7324849}" srcOrd="2" destOrd="0" presId="urn:microsoft.com/office/officeart/2005/8/layout/orgChart1"/>
    <dgm:cxn modelId="{8649C4CC-5D5D-44F8-BAE9-86DBA2D5F42B}" type="presParOf" srcId="{B9DB8C99-2163-4A16-BB85-3C0CA7C74FD8}" destId="{EE90FC68-B25E-4075-AB11-8DD4CE46D963}" srcOrd="3" destOrd="0" presId="urn:microsoft.com/office/officeart/2005/8/layout/orgChart1"/>
    <dgm:cxn modelId="{830081F7-1716-45A8-B854-B7E2161EA541}" type="presParOf" srcId="{EE90FC68-B25E-4075-AB11-8DD4CE46D963}" destId="{99664681-FE8E-4592-85AD-503B3C253C0A}" srcOrd="0" destOrd="0" presId="urn:microsoft.com/office/officeart/2005/8/layout/orgChart1"/>
    <dgm:cxn modelId="{9D56DA2E-A2FE-4E48-9941-1DD353BD4765}" type="presParOf" srcId="{99664681-FE8E-4592-85AD-503B3C253C0A}" destId="{0942C95B-A7A9-4B96-9662-6281D19BE229}" srcOrd="0" destOrd="0" presId="urn:microsoft.com/office/officeart/2005/8/layout/orgChart1"/>
    <dgm:cxn modelId="{B5558BE4-E101-4925-BEC5-4A71AE672877}" type="presParOf" srcId="{99664681-FE8E-4592-85AD-503B3C253C0A}" destId="{14FB796D-EE12-4DAC-A79B-97E2AAB6DF03}" srcOrd="1" destOrd="0" presId="urn:microsoft.com/office/officeart/2005/8/layout/orgChart1"/>
    <dgm:cxn modelId="{B7F635FB-A5D9-4BE8-9D68-9EE630AF811E}" type="presParOf" srcId="{EE90FC68-B25E-4075-AB11-8DD4CE46D963}" destId="{77F44542-965F-4D60-8749-ADE19E11211A}" srcOrd="1" destOrd="0" presId="urn:microsoft.com/office/officeart/2005/8/layout/orgChart1"/>
    <dgm:cxn modelId="{C8011092-33CB-4CD8-9DAC-7AB067DE37FF}" type="presParOf" srcId="{EE90FC68-B25E-4075-AB11-8DD4CE46D963}" destId="{0EFC2B46-7A6E-4E7E-9903-12D8A0216367}" srcOrd="2" destOrd="0" presId="urn:microsoft.com/office/officeart/2005/8/layout/orgChart1"/>
    <dgm:cxn modelId="{5D4ED1FA-D034-4A38-8835-E72C4F101C04}" type="presParOf" srcId="{AF27C9D6-98E6-47CD-A5F5-4E172259C9EE}" destId="{145F02BD-9A2F-4331-B0FF-71F88B0256EF}" srcOrd="2" destOrd="0" presId="urn:microsoft.com/office/officeart/2005/8/layout/orgChart1"/>
    <dgm:cxn modelId="{25DD655B-6C66-4A01-BC10-90B0E5E98A7C}" type="presParOf" srcId="{027F4A4E-8DBE-4295-B350-2DCAF4C00365}" destId="{F5871D2D-7748-4F07-87F3-1FDF839454B2}" srcOrd="2" destOrd="0" presId="urn:microsoft.com/office/officeart/2005/8/layout/orgChart1"/>
    <dgm:cxn modelId="{61D4BC8B-8582-4BAE-A624-78588B453029}" type="presParOf" srcId="{027F4A4E-8DBE-4295-B350-2DCAF4C00365}" destId="{4D355178-BF78-4394-8C1E-1E2BFF0E0BE6}" srcOrd="3" destOrd="0" presId="urn:microsoft.com/office/officeart/2005/8/layout/orgChart1"/>
    <dgm:cxn modelId="{6E66BDC4-6147-4690-A6DC-5680CC857F35}" type="presParOf" srcId="{4D355178-BF78-4394-8C1E-1E2BFF0E0BE6}" destId="{AF3084EE-F65B-4311-8F9E-5945D854B487}" srcOrd="0" destOrd="0" presId="urn:microsoft.com/office/officeart/2005/8/layout/orgChart1"/>
    <dgm:cxn modelId="{9ABC4702-020E-4E4E-8162-E6DC7273EFAC}" type="presParOf" srcId="{AF3084EE-F65B-4311-8F9E-5945D854B487}" destId="{6D4A054E-D73F-41FD-8175-60F60D1D4464}" srcOrd="0" destOrd="0" presId="urn:microsoft.com/office/officeart/2005/8/layout/orgChart1"/>
    <dgm:cxn modelId="{38568AA1-C279-49A2-8DC7-D175E3912939}" type="presParOf" srcId="{AF3084EE-F65B-4311-8F9E-5945D854B487}" destId="{40727622-825B-43D2-B45B-424B42FD9463}" srcOrd="1" destOrd="0" presId="urn:microsoft.com/office/officeart/2005/8/layout/orgChart1"/>
    <dgm:cxn modelId="{9EB26494-A25A-4C0A-A3FB-C9F24827317A}" type="presParOf" srcId="{4D355178-BF78-4394-8C1E-1E2BFF0E0BE6}" destId="{8AB44E9C-CF55-480A-86CF-B1CC5C9B2C7D}" srcOrd="1" destOrd="0" presId="urn:microsoft.com/office/officeart/2005/8/layout/orgChart1"/>
    <dgm:cxn modelId="{CE631CD8-FDF2-466E-9626-7819DC685ABD}" type="presParOf" srcId="{8AB44E9C-CF55-480A-86CF-B1CC5C9B2C7D}" destId="{9E0909AB-F09F-450B-8F42-5B9A9721459D}" srcOrd="0" destOrd="0" presId="urn:microsoft.com/office/officeart/2005/8/layout/orgChart1"/>
    <dgm:cxn modelId="{D8DDBF10-88D4-48FE-9525-E2A7C3639B85}" type="presParOf" srcId="{8AB44E9C-CF55-480A-86CF-B1CC5C9B2C7D}" destId="{DC8C1676-0F31-4B19-BC40-B5241CC03AB1}" srcOrd="1" destOrd="0" presId="urn:microsoft.com/office/officeart/2005/8/layout/orgChart1"/>
    <dgm:cxn modelId="{7E92FDF2-B63D-4CFD-86E2-0BB2E42DA36F}" type="presParOf" srcId="{DC8C1676-0F31-4B19-BC40-B5241CC03AB1}" destId="{65B59C63-0D10-4359-B377-E26B8E71E07A}" srcOrd="0" destOrd="0" presId="urn:microsoft.com/office/officeart/2005/8/layout/orgChart1"/>
    <dgm:cxn modelId="{F5482E86-6852-44D0-BC9B-57DAE0D5C354}" type="presParOf" srcId="{65B59C63-0D10-4359-B377-E26B8E71E07A}" destId="{907F6500-6EEF-46CA-8D6D-BAD0B677F796}" srcOrd="0" destOrd="0" presId="urn:microsoft.com/office/officeart/2005/8/layout/orgChart1"/>
    <dgm:cxn modelId="{9583ABE5-66BE-478C-93E0-7B94B8DECAD5}" type="presParOf" srcId="{65B59C63-0D10-4359-B377-E26B8E71E07A}" destId="{E12E241F-D7C1-468F-A040-63F913ABC0A7}" srcOrd="1" destOrd="0" presId="urn:microsoft.com/office/officeart/2005/8/layout/orgChart1"/>
    <dgm:cxn modelId="{CAB814F8-75E5-4CA0-86E1-194E03CD76FF}" type="presParOf" srcId="{DC8C1676-0F31-4B19-BC40-B5241CC03AB1}" destId="{8CFB814A-1C37-49B9-89EF-6B7B91FF35AA}" srcOrd="1" destOrd="0" presId="urn:microsoft.com/office/officeart/2005/8/layout/orgChart1"/>
    <dgm:cxn modelId="{47CD9833-9E4F-4701-AB25-E795809FA013}" type="presParOf" srcId="{DC8C1676-0F31-4B19-BC40-B5241CC03AB1}" destId="{0D1BCE58-FB86-416C-8E3A-167C8653EF4C}" srcOrd="2" destOrd="0" presId="urn:microsoft.com/office/officeart/2005/8/layout/orgChart1"/>
    <dgm:cxn modelId="{538E9B9B-856A-44E7-9E76-0E34E4CE70D0}" type="presParOf" srcId="{8AB44E9C-CF55-480A-86CF-B1CC5C9B2C7D}" destId="{B7D1E65C-5FF0-43CC-938D-899005558900}" srcOrd="2" destOrd="0" presId="urn:microsoft.com/office/officeart/2005/8/layout/orgChart1"/>
    <dgm:cxn modelId="{D40F1EC5-2598-438F-BD7E-22FFB5E73CF5}" type="presParOf" srcId="{8AB44E9C-CF55-480A-86CF-B1CC5C9B2C7D}" destId="{9C9F39F8-2E2E-41B8-83C7-8889F3279C57}" srcOrd="3" destOrd="0" presId="urn:microsoft.com/office/officeart/2005/8/layout/orgChart1"/>
    <dgm:cxn modelId="{F641F8DE-7836-4230-BBC9-6C6F63902228}" type="presParOf" srcId="{9C9F39F8-2E2E-41B8-83C7-8889F3279C57}" destId="{98E09B72-9627-4C89-93F6-C49EFF6525F2}" srcOrd="0" destOrd="0" presId="urn:microsoft.com/office/officeart/2005/8/layout/orgChart1"/>
    <dgm:cxn modelId="{421AC90B-163D-470E-9425-9347EB3578A3}" type="presParOf" srcId="{98E09B72-9627-4C89-93F6-C49EFF6525F2}" destId="{A71600ED-B1A0-4A28-BACC-6CFFC4EDF152}" srcOrd="0" destOrd="0" presId="urn:microsoft.com/office/officeart/2005/8/layout/orgChart1"/>
    <dgm:cxn modelId="{16AC102B-2021-4CD1-983A-E0FA066D5AA4}" type="presParOf" srcId="{98E09B72-9627-4C89-93F6-C49EFF6525F2}" destId="{F8E2F603-DF93-4406-B734-D08B0C91D38F}" srcOrd="1" destOrd="0" presId="urn:microsoft.com/office/officeart/2005/8/layout/orgChart1"/>
    <dgm:cxn modelId="{3CA1BBA3-9EF5-4DFE-8115-E4887E111D95}" type="presParOf" srcId="{9C9F39F8-2E2E-41B8-83C7-8889F3279C57}" destId="{1AACF5BC-6BFD-4438-AA54-518455FCB820}" srcOrd="1" destOrd="0" presId="urn:microsoft.com/office/officeart/2005/8/layout/orgChart1"/>
    <dgm:cxn modelId="{32075B7D-4BD8-4AD7-B2F4-B0813026EFD7}" type="presParOf" srcId="{9C9F39F8-2E2E-41B8-83C7-8889F3279C57}" destId="{12168F77-48B2-4D97-A04A-B03A8A7BA158}" srcOrd="2" destOrd="0" presId="urn:microsoft.com/office/officeart/2005/8/layout/orgChart1"/>
    <dgm:cxn modelId="{7AEA5CBD-A1A2-42C5-9148-2866CBD7C1BB}" type="presParOf" srcId="{8AB44E9C-CF55-480A-86CF-B1CC5C9B2C7D}" destId="{A1B3B49B-80E5-4E6D-AE86-8A7E112E832D}" srcOrd="4" destOrd="0" presId="urn:microsoft.com/office/officeart/2005/8/layout/orgChart1"/>
    <dgm:cxn modelId="{3F944E41-0F0F-4E80-9778-815E86D95A8F}" type="presParOf" srcId="{8AB44E9C-CF55-480A-86CF-B1CC5C9B2C7D}" destId="{2AB24550-9108-4143-85C5-A68CBECD61F1}" srcOrd="5" destOrd="0" presId="urn:microsoft.com/office/officeart/2005/8/layout/orgChart1"/>
    <dgm:cxn modelId="{D12F2B32-BD69-45EE-9EFC-455A17D08F23}" type="presParOf" srcId="{2AB24550-9108-4143-85C5-A68CBECD61F1}" destId="{D388500F-F938-4B55-BBCD-2AF514EB4CFD}" srcOrd="0" destOrd="0" presId="urn:microsoft.com/office/officeart/2005/8/layout/orgChart1"/>
    <dgm:cxn modelId="{1D34216C-909B-4664-AE56-522CC9672183}" type="presParOf" srcId="{D388500F-F938-4B55-BBCD-2AF514EB4CFD}" destId="{16EF5E06-5D8D-40F4-83D7-464089B6430E}" srcOrd="0" destOrd="0" presId="urn:microsoft.com/office/officeart/2005/8/layout/orgChart1"/>
    <dgm:cxn modelId="{18CD6889-57D9-40FD-927B-510955F88167}" type="presParOf" srcId="{D388500F-F938-4B55-BBCD-2AF514EB4CFD}" destId="{A2EE8C57-3D82-4559-947A-57FCCC659EEE}" srcOrd="1" destOrd="0" presId="urn:microsoft.com/office/officeart/2005/8/layout/orgChart1"/>
    <dgm:cxn modelId="{EE544433-BFD9-46C8-92E6-DDCC1693325A}" type="presParOf" srcId="{2AB24550-9108-4143-85C5-A68CBECD61F1}" destId="{5990D9F9-BA76-414E-A406-42F68B0ACC88}" srcOrd="1" destOrd="0" presId="urn:microsoft.com/office/officeart/2005/8/layout/orgChart1"/>
    <dgm:cxn modelId="{595AE33A-B33F-499A-B595-264BD618C231}" type="presParOf" srcId="{2AB24550-9108-4143-85C5-A68CBECD61F1}" destId="{CE471515-71BC-4019-BD2C-846E5185EE7E}" srcOrd="2" destOrd="0" presId="urn:microsoft.com/office/officeart/2005/8/layout/orgChart1"/>
    <dgm:cxn modelId="{8D7ED394-EB3E-43D0-90D6-064355DD51FF}" type="presParOf" srcId="{8AB44E9C-CF55-480A-86CF-B1CC5C9B2C7D}" destId="{8AD6E70F-67ED-407A-BA16-586EF728BC91}" srcOrd="6" destOrd="0" presId="urn:microsoft.com/office/officeart/2005/8/layout/orgChart1"/>
    <dgm:cxn modelId="{376E048A-97B8-4F81-AC65-885812717852}" type="presParOf" srcId="{8AB44E9C-CF55-480A-86CF-B1CC5C9B2C7D}" destId="{8D201CAD-A6AE-4840-95F9-F01982A3F47B}" srcOrd="7" destOrd="0" presId="urn:microsoft.com/office/officeart/2005/8/layout/orgChart1"/>
    <dgm:cxn modelId="{EE6D0E03-69CA-46C0-A93F-94CC18E9623A}" type="presParOf" srcId="{8D201CAD-A6AE-4840-95F9-F01982A3F47B}" destId="{82F28F4A-1E16-40A9-9AC4-1E34C0017F8D}" srcOrd="0" destOrd="0" presId="urn:microsoft.com/office/officeart/2005/8/layout/orgChart1"/>
    <dgm:cxn modelId="{D93C9E10-6B2E-4377-A8D3-A9B80CFA415D}" type="presParOf" srcId="{82F28F4A-1E16-40A9-9AC4-1E34C0017F8D}" destId="{5CA23A5E-E694-4439-B23E-55A46F9F4037}" srcOrd="0" destOrd="0" presId="urn:microsoft.com/office/officeart/2005/8/layout/orgChart1"/>
    <dgm:cxn modelId="{8BE44658-A4E7-4EDE-82B6-032EC66C40BD}" type="presParOf" srcId="{82F28F4A-1E16-40A9-9AC4-1E34C0017F8D}" destId="{FE74BA64-9C21-4CBE-9C2E-636C1564C42A}" srcOrd="1" destOrd="0" presId="urn:microsoft.com/office/officeart/2005/8/layout/orgChart1"/>
    <dgm:cxn modelId="{EC1577AC-84AA-46DD-A4E4-5782E0BE2488}" type="presParOf" srcId="{8D201CAD-A6AE-4840-95F9-F01982A3F47B}" destId="{B287E6F8-0C47-4113-BEB6-C3859F92B8B2}" srcOrd="1" destOrd="0" presId="urn:microsoft.com/office/officeart/2005/8/layout/orgChart1"/>
    <dgm:cxn modelId="{C1511D0E-1E2C-4682-B1F9-EEDAE13C3BF9}" type="presParOf" srcId="{8D201CAD-A6AE-4840-95F9-F01982A3F47B}" destId="{8E28223C-1245-4BF0-A9E2-3F91E67F5955}" srcOrd="2" destOrd="0" presId="urn:microsoft.com/office/officeart/2005/8/layout/orgChart1"/>
    <dgm:cxn modelId="{40FEB8D7-7F69-456D-A6D6-B1FEB7084093}" type="presParOf" srcId="{4D355178-BF78-4394-8C1E-1E2BFF0E0BE6}" destId="{FEE73F92-1BF3-4D8F-8E93-806A8537912A}" srcOrd="2" destOrd="0" presId="urn:microsoft.com/office/officeart/2005/8/layout/orgChart1"/>
    <dgm:cxn modelId="{068AB363-0C72-40D2-8DD8-6380E0847B06}" type="presParOf" srcId="{5BF8D668-FA35-423D-AF2E-6E727CBCBEED}" destId="{D9D6CD2F-7EE9-4E85-8C4E-55EC23403F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6E70F-67ED-407A-BA16-586EF728BC91}">
      <dsp:nvSpPr>
        <dsp:cNvPr id="0" name=""/>
        <dsp:cNvSpPr/>
      </dsp:nvSpPr>
      <dsp:spPr>
        <a:xfrm>
          <a:off x="4040580" y="1302578"/>
          <a:ext cx="161470" cy="2788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8060"/>
              </a:lnTo>
              <a:lnTo>
                <a:pt x="161470" y="2788060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3B49B-80E5-4E6D-AE86-8A7E112E832D}">
      <dsp:nvSpPr>
        <dsp:cNvPr id="0" name=""/>
        <dsp:cNvSpPr/>
      </dsp:nvSpPr>
      <dsp:spPr>
        <a:xfrm>
          <a:off x="4040580" y="1302578"/>
          <a:ext cx="161470" cy="202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765"/>
              </a:lnTo>
              <a:lnTo>
                <a:pt x="161470" y="2023765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1E65C-5FF0-43CC-938D-899005558900}">
      <dsp:nvSpPr>
        <dsp:cNvPr id="0" name=""/>
        <dsp:cNvSpPr/>
      </dsp:nvSpPr>
      <dsp:spPr>
        <a:xfrm>
          <a:off x="4040580" y="1302578"/>
          <a:ext cx="161470" cy="1259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471"/>
              </a:lnTo>
              <a:lnTo>
                <a:pt x="161470" y="1259471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909AB-F09F-450B-8F42-5B9A9721459D}">
      <dsp:nvSpPr>
        <dsp:cNvPr id="0" name=""/>
        <dsp:cNvSpPr/>
      </dsp:nvSpPr>
      <dsp:spPr>
        <a:xfrm>
          <a:off x="4040580" y="1302578"/>
          <a:ext cx="161470" cy="49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176"/>
              </a:lnTo>
              <a:lnTo>
                <a:pt x="161470" y="495176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871D2D-7748-4F07-87F3-1FDF839454B2}">
      <dsp:nvSpPr>
        <dsp:cNvPr id="0" name=""/>
        <dsp:cNvSpPr/>
      </dsp:nvSpPr>
      <dsp:spPr>
        <a:xfrm>
          <a:off x="3852789" y="593345"/>
          <a:ext cx="618378" cy="170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67"/>
              </a:lnTo>
              <a:lnTo>
                <a:pt x="618378" y="57967"/>
              </a:lnTo>
              <a:lnTo>
                <a:pt x="618378" y="17099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F4B09-E4D6-4B30-9216-B048B7324849}">
      <dsp:nvSpPr>
        <dsp:cNvPr id="0" name=""/>
        <dsp:cNvSpPr/>
      </dsp:nvSpPr>
      <dsp:spPr>
        <a:xfrm>
          <a:off x="2738050" y="1302578"/>
          <a:ext cx="161470" cy="1259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471"/>
              </a:lnTo>
              <a:lnTo>
                <a:pt x="161470" y="1259471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05974-B871-4DFE-8EF0-8ED06BAD0555}">
      <dsp:nvSpPr>
        <dsp:cNvPr id="0" name=""/>
        <dsp:cNvSpPr/>
      </dsp:nvSpPr>
      <dsp:spPr>
        <a:xfrm>
          <a:off x="2738050" y="1302578"/>
          <a:ext cx="161470" cy="49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176"/>
              </a:lnTo>
              <a:lnTo>
                <a:pt x="161470" y="495176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FEA8-DCDA-46E0-98D2-676D48A9E6E3}">
      <dsp:nvSpPr>
        <dsp:cNvPr id="0" name=""/>
        <dsp:cNvSpPr/>
      </dsp:nvSpPr>
      <dsp:spPr>
        <a:xfrm>
          <a:off x="3168638" y="593345"/>
          <a:ext cx="684151" cy="170997"/>
        </a:xfrm>
        <a:custGeom>
          <a:avLst/>
          <a:gdLst/>
          <a:ahLst/>
          <a:cxnLst/>
          <a:rect l="0" t="0" r="0" b="0"/>
          <a:pathLst>
            <a:path>
              <a:moveTo>
                <a:pt x="684151" y="0"/>
              </a:moveTo>
              <a:lnTo>
                <a:pt x="684151" y="57967"/>
              </a:lnTo>
              <a:lnTo>
                <a:pt x="0" y="57967"/>
              </a:lnTo>
              <a:lnTo>
                <a:pt x="0" y="17099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2FE05-92A6-4072-AD0C-071B2B98E7B0}">
      <dsp:nvSpPr>
        <dsp:cNvPr id="0" name=""/>
        <dsp:cNvSpPr/>
      </dsp:nvSpPr>
      <dsp:spPr>
        <a:xfrm>
          <a:off x="3314554" y="55109"/>
          <a:ext cx="1076471" cy="5382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Translation Technology</a:t>
          </a:r>
        </a:p>
      </dsp:txBody>
      <dsp:txXfrm>
        <a:off x="3314554" y="55109"/>
        <a:ext cx="1076471" cy="538235"/>
      </dsp:txXfrm>
    </dsp:sp>
    <dsp:sp modelId="{4DACC889-4FA1-417E-8E65-9EBFB75493DE}">
      <dsp:nvSpPr>
        <dsp:cNvPr id="0" name=""/>
        <dsp:cNvSpPr/>
      </dsp:nvSpPr>
      <dsp:spPr>
        <a:xfrm>
          <a:off x="2630403" y="764342"/>
          <a:ext cx="1076471" cy="53823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Machine Translation (MT)</a:t>
          </a:r>
        </a:p>
      </dsp:txBody>
      <dsp:txXfrm>
        <a:off x="2630403" y="764342"/>
        <a:ext cx="1076471" cy="538235"/>
      </dsp:txXfrm>
    </dsp:sp>
    <dsp:sp modelId="{4E597B4F-1A25-4911-B0E9-150029E093E7}">
      <dsp:nvSpPr>
        <dsp:cNvPr id="0" name=""/>
        <dsp:cNvSpPr/>
      </dsp:nvSpPr>
      <dsp:spPr>
        <a:xfrm>
          <a:off x="2899520" y="1528636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Text Translation</a:t>
          </a:r>
        </a:p>
      </dsp:txBody>
      <dsp:txXfrm>
        <a:off x="2899520" y="1528636"/>
        <a:ext cx="1076471" cy="538235"/>
      </dsp:txXfrm>
    </dsp:sp>
    <dsp:sp modelId="{0942C95B-A7A9-4B96-9662-6281D19BE229}">
      <dsp:nvSpPr>
        <dsp:cNvPr id="0" name=""/>
        <dsp:cNvSpPr/>
      </dsp:nvSpPr>
      <dsp:spPr>
        <a:xfrm>
          <a:off x="2899520" y="2292931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Speech Translation</a:t>
          </a:r>
        </a:p>
      </dsp:txBody>
      <dsp:txXfrm>
        <a:off x="2899520" y="2292931"/>
        <a:ext cx="1076471" cy="538235"/>
      </dsp:txXfrm>
    </dsp:sp>
    <dsp:sp modelId="{6D4A054E-D73F-41FD-8175-60F60D1D4464}">
      <dsp:nvSpPr>
        <dsp:cNvPr id="0" name=""/>
        <dsp:cNvSpPr/>
      </dsp:nvSpPr>
      <dsp:spPr>
        <a:xfrm>
          <a:off x="3932933" y="764342"/>
          <a:ext cx="1076471" cy="53823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Computer-aided Translation (CAT)</a:t>
          </a:r>
        </a:p>
      </dsp:txBody>
      <dsp:txXfrm>
        <a:off x="3932933" y="764342"/>
        <a:ext cx="1076471" cy="538235"/>
      </dsp:txXfrm>
    </dsp:sp>
    <dsp:sp modelId="{907F6500-6EEF-46CA-8D6D-BAD0B677F796}">
      <dsp:nvSpPr>
        <dsp:cNvPr id="0" name=""/>
        <dsp:cNvSpPr/>
      </dsp:nvSpPr>
      <dsp:spPr>
        <a:xfrm>
          <a:off x="4202050" y="1528636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Electronic Dictionaries</a:t>
          </a:r>
        </a:p>
      </dsp:txBody>
      <dsp:txXfrm>
        <a:off x="4202050" y="1528636"/>
        <a:ext cx="1076471" cy="538235"/>
      </dsp:txXfrm>
    </dsp:sp>
    <dsp:sp modelId="{A71600ED-B1A0-4A28-BACC-6CFFC4EDF152}">
      <dsp:nvSpPr>
        <dsp:cNvPr id="0" name=""/>
        <dsp:cNvSpPr/>
      </dsp:nvSpPr>
      <dsp:spPr>
        <a:xfrm>
          <a:off x="4202050" y="2292931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Corpora and </a:t>
          </a:r>
          <a:r>
            <a:rPr lang="en-US" altLang="zh-TW" sz="1200" kern="1200" dirty="0" err="1" smtClean="0"/>
            <a:t>Concordancers</a:t>
          </a:r>
          <a:endParaRPr lang="en-US" altLang="zh-TW" sz="1200" kern="1200" dirty="0" smtClean="0"/>
        </a:p>
      </dsp:txBody>
      <dsp:txXfrm>
        <a:off x="4202050" y="2292931"/>
        <a:ext cx="1076471" cy="538235"/>
      </dsp:txXfrm>
    </dsp:sp>
    <dsp:sp modelId="{16EF5E06-5D8D-40F4-83D7-464089B6430E}">
      <dsp:nvSpPr>
        <dsp:cNvPr id="0" name=""/>
        <dsp:cNvSpPr/>
      </dsp:nvSpPr>
      <dsp:spPr>
        <a:xfrm>
          <a:off x="4202050" y="3057225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Translation Memory (TM)</a:t>
          </a:r>
        </a:p>
      </dsp:txBody>
      <dsp:txXfrm>
        <a:off x="4202050" y="3057225"/>
        <a:ext cx="1076471" cy="538235"/>
      </dsp:txXfrm>
    </dsp:sp>
    <dsp:sp modelId="{5CA23A5E-E694-4439-B23E-55A46F9F4037}">
      <dsp:nvSpPr>
        <dsp:cNvPr id="0" name=""/>
        <dsp:cNvSpPr/>
      </dsp:nvSpPr>
      <dsp:spPr>
        <a:xfrm>
          <a:off x="4202050" y="3821520"/>
          <a:ext cx="1076471" cy="5382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Terminology Databases</a:t>
          </a:r>
        </a:p>
      </dsp:txBody>
      <dsp:txXfrm>
        <a:off x="4202050" y="3821520"/>
        <a:ext cx="1076471" cy="538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DC065-F6B5-A746-B3D0-A95A306DE7F5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36576-6369-9549-B88F-B3FCE0E2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3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57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49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19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7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61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26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352633"/>
            <a:ext cx="8183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2317433"/>
            <a:ext cx="81837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107600"/>
            <a:ext cx="4426500" cy="66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575600"/>
            <a:ext cx="40452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8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990668"/>
            <a:ext cx="8520600" cy="267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793576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8F6953EA-05B3-E34D-B4E7-97BAC5FFC1D9}" type="datetimeFigureOut">
              <a:rPr 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6/7/18</a:t>
            </a:fld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5D18F-8E01-CB47-BEBF-5A34B16C94CA}" type="slidenum">
              <a:rPr lang="en-US">
                <a:solidFill>
                  <a:srgbClr val="7F7F7F"/>
                </a:solidFill>
              </a:rPr>
              <a:pPr/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352633"/>
            <a:ext cx="8183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2317433"/>
            <a:ext cx="81837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107600"/>
            <a:ext cx="4426500" cy="66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575600"/>
            <a:ext cx="40452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949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990668"/>
            <a:ext cx="8520600" cy="267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793576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8F6953EA-05B3-E34D-B4E7-97BAC5FFC1D9}" type="datetimeFigureOut">
              <a:rPr 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6/7/18</a:t>
            </a:fld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5D18F-8E01-CB47-BEBF-5A34B16C94CA}" type="slidenum">
              <a:rPr lang="en-US">
                <a:solidFill>
                  <a:srgbClr val="7F7F7F"/>
                </a:solidFill>
              </a:rPr>
              <a:pPr/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352633"/>
            <a:ext cx="8183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2317433"/>
            <a:ext cx="81837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107600"/>
            <a:ext cx="4426500" cy="66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575600"/>
            <a:ext cx="40452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F7F7F"/>
                </a:solidFill>
              </a:rPr>
              <a:pPr/>
              <a:t>‹#›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7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990668"/>
            <a:ext cx="8520600" cy="267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793576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8F6953EA-05B3-E34D-B4E7-97BAC5FFC1D9}" type="datetimeFigureOut">
              <a:rPr 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pPr defTabSz="914400">
                <a:buClr>
                  <a:srgbClr val="000000"/>
                </a:buClr>
                <a:buFont typeface="Arial"/>
                <a:buNone/>
              </a:pPr>
              <a:t>6/7/18</a:t>
            </a:fld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5D18F-8E01-CB47-BEBF-5A34B16C94CA}" type="slidenum">
              <a:rPr lang="en-US">
                <a:solidFill>
                  <a:srgbClr val="7F7F7F"/>
                </a:solidFill>
              </a:rPr>
              <a:pPr/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4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4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6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2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7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7F7F7F"/>
                </a:solidFill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428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7F7F7F"/>
                </a:solidFill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64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7F7F7F"/>
                </a:solidFill>
              </a:rPr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512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D17-1149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86562665" TargetMode="External"/><Relationship Id="rId4" Type="http://schemas.openxmlformats.org/officeDocument/2006/relationships/hyperlink" Target="https://www.youtube.com/watch?v=rIiGyn_HfcI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06olHmcJjS0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/>
              <a:t>Introduction to Machine Translation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70C0"/>
                </a:solidFill>
              </a:rPr>
              <a:t>SIU Sai Cheong</a:t>
            </a:r>
            <a:endParaRPr lang="en-US" dirty="0">
              <a:solidFill>
                <a:srgbClr val="0070C0"/>
              </a:solidFill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70C0"/>
                </a:solidFill>
              </a:rPr>
              <a:t>School of </a:t>
            </a:r>
            <a:r>
              <a:rPr lang="en" dirty="0" smtClean="0">
                <a:solidFill>
                  <a:srgbClr val="0070C0"/>
                </a:solidFill>
              </a:rPr>
              <a:t>Translation</a:t>
            </a:r>
            <a:endParaRPr lang="en-US" dirty="0" smtClean="0">
              <a:solidFill>
                <a:srgbClr val="0070C0"/>
              </a:solidFill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rgbClr val="0070C0"/>
                </a:solidFill>
              </a:rPr>
              <a:t>Hang </a:t>
            </a:r>
            <a:r>
              <a:rPr lang="en" dirty="0">
                <a:solidFill>
                  <a:srgbClr val="0070C0"/>
                </a:solidFill>
              </a:rPr>
              <a:t>Seng Management College</a:t>
            </a:r>
          </a:p>
        </p:txBody>
      </p:sp>
    </p:spTree>
    <p:extLst>
      <p:ext uri="{BB962C8B-B14F-4D97-AF65-F5344CB8AC3E}">
        <p14:creationId xmlns:p14="http://schemas.microsoft.com/office/powerpoint/2010/main" val="3496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 MT</a:t>
            </a:r>
            <a:endParaRPr lang="zh-HK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摺角紙張 2"/>
          <p:cNvSpPr/>
          <p:nvPr/>
        </p:nvSpPr>
        <p:spPr>
          <a:xfrm>
            <a:off x="171450" y="2530475"/>
            <a:ext cx="977900" cy="105251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ST</a:t>
            </a:r>
            <a:endParaRPr lang="zh-HK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41463" y="2643188"/>
            <a:ext cx="1601787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1. Segmentation</a:t>
            </a:r>
            <a:endParaRPr lang="zh-HK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84550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2. Tokenization</a:t>
            </a:r>
            <a:endParaRPr lang="zh-HK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27638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3. </a:t>
            </a:r>
            <a:r>
              <a:rPr lang="en-US" altLang="zh-HK" dirty="0" smtClean="0"/>
              <a:t>Lemmatization</a:t>
            </a:r>
            <a:endParaRPr lang="zh-HK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70725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4. </a:t>
            </a:r>
            <a:r>
              <a:rPr lang="en-US" altLang="zh-HK" dirty="0" smtClean="0"/>
              <a:t>POS-tagging</a:t>
            </a:r>
            <a:endParaRPr lang="zh-HK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41463" y="3962400"/>
            <a:ext cx="1601787" cy="827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5. Replacement</a:t>
            </a:r>
            <a:endParaRPr lang="zh-HK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84550" y="3962400"/>
            <a:ext cx="2468563" cy="82708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6. Modification: </a:t>
            </a:r>
            <a:r>
              <a:rPr lang="en-US" altLang="zh-HK" dirty="0" smtClean="0"/>
              <a:t>Reordering / Addition /</a:t>
            </a:r>
            <a:endParaRPr lang="en-US" altLang="zh-HK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Omission </a:t>
            </a:r>
            <a:endParaRPr lang="zh-HK" altLang="en-US" dirty="0"/>
          </a:p>
        </p:txBody>
      </p:sp>
      <p:sp>
        <p:nvSpPr>
          <p:cNvPr id="11" name="摺角紙張 10"/>
          <p:cNvSpPr/>
          <p:nvPr/>
        </p:nvSpPr>
        <p:spPr>
          <a:xfrm>
            <a:off x="6092825" y="3848258"/>
            <a:ext cx="977900" cy="10525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TT</a:t>
            </a:r>
            <a:endParaRPr lang="zh-HK" altLang="en-US" sz="2400" dirty="0"/>
          </a:p>
        </p:txBody>
      </p:sp>
      <p:cxnSp>
        <p:nvCxnSpPr>
          <p:cNvPr id="13" name="直線單箭頭接點 12"/>
          <p:cNvCxnSpPr>
            <a:stCxn id="3" idx="3"/>
            <a:endCxn id="4" idx="1"/>
          </p:cNvCxnSpPr>
          <p:nvPr/>
        </p:nvCxnSpPr>
        <p:spPr>
          <a:xfrm>
            <a:off x="1149350" y="3055938"/>
            <a:ext cx="392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3"/>
            <a:endCxn id="5" idx="1"/>
          </p:cNvCxnSpPr>
          <p:nvPr/>
        </p:nvCxnSpPr>
        <p:spPr>
          <a:xfrm>
            <a:off x="3143250" y="3055938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3"/>
            <a:endCxn id="6" idx="1"/>
          </p:cNvCxnSpPr>
          <p:nvPr/>
        </p:nvCxnSpPr>
        <p:spPr>
          <a:xfrm>
            <a:off x="4987925" y="3055938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3"/>
            <a:endCxn id="7" idx="1"/>
          </p:cNvCxnSpPr>
          <p:nvPr/>
        </p:nvCxnSpPr>
        <p:spPr>
          <a:xfrm>
            <a:off x="6831013" y="3055938"/>
            <a:ext cx="23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7" idx="3"/>
            <a:endCxn id="8" idx="1"/>
          </p:cNvCxnSpPr>
          <p:nvPr/>
        </p:nvCxnSpPr>
        <p:spPr>
          <a:xfrm flipH="1">
            <a:off x="1541463" y="3055938"/>
            <a:ext cx="7132637" cy="1319212"/>
          </a:xfrm>
          <a:prstGeom prst="bentConnector5">
            <a:avLst>
              <a:gd name="adj1" fmla="val -3205"/>
              <a:gd name="adj2" fmla="val 50000"/>
              <a:gd name="adj3" fmla="val 103205"/>
            </a:avLst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7" name="直線單箭頭接點 26"/>
          <p:cNvCxnSpPr>
            <a:stCxn id="8" idx="3"/>
            <a:endCxn id="9" idx="1"/>
          </p:cNvCxnSpPr>
          <p:nvPr/>
        </p:nvCxnSpPr>
        <p:spPr>
          <a:xfrm>
            <a:off x="3143250" y="4375944"/>
            <a:ext cx="2413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9" idx="3"/>
            <a:endCxn id="11" idx="1"/>
          </p:cNvCxnSpPr>
          <p:nvPr/>
        </p:nvCxnSpPr>
        <p:spPr>
          <a:xfrm flipV="1">
            <a:off x="5853113" y="4374514"/>
            <a:ext cx="239712" cy="14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6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splitting a text into sentences</a:t>
            </a:r>
            <a:endParaRPr lang="zh-TW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1892419" y="2671154"/>
            <a:ext cx="5244861" cy="12422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Tom was a student. He went to school by bus. He played football with them.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2284" y="4694328"/>
            <a:ext cx="274332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Tom was a student.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197799" y="4694327"/>
            <a:ext cx="274332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went </a:t>
            </a:r>
            <a:r>
              <a:rPr lang="en-US" altLang="zh-TW" sz="2800" dirty="0"/>
              <a:t>to school by bus.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093314" y="4694327"/>
            <a:ext cx="285275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played football with them.</a:t>
            </a:r>
            <a:endParaRPr lang="zh-TW" altLang="en-US" sz="2800" dirty="0"/>
          </a:p>
        </p:txBody>
      </p:sp>
      <p:sp>
        <p:nvSpPr>
          <p:cNvPr id="8" name="向下箭號 7"/>
          <p:cNvSpPr/>
          <p:nvPr/>
        </p:nvSpPr>
        <p:spPr>
          <a:xfrm>
            <a:off x="4143913" y="3982369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074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Tokenization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dividing a text into words</a:t>
            </a:r>
          </a:p>
        </p:txBody>
      </p:sp>
      <p:sp>
        <p:nvSpPr>
          <p:cNvPr id="4" name="矩形 3"/>
          <p:cNvSpPr/>
          <p:nvPr/>
        </p:nvSpPr>
        <p:spPr>
          <a:xfrm>
            <a:off x="2904983" y="2731151"/>
            <a:ext cx="3246612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played football with them.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4160847" y="3653326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30189" y="4565668"/>
            <a:ext cx="128854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1750672" y="4565667"/>
            <a:ext cx="137471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play</a:t>
            </a:r>
            <a:r>
              <a:rPr lang="en-US" altLang="zh-CN" sz="2800" dirty="0" smtClean="0"/>
              <a:t>ed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360287" y="4565667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113210" y="4565667"/>
            <a:ext cx="1007286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34445" y="4565667"/>
            <a:ext cx="118465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them</a:t>
            </a:r>
          </a:p>
        </p:txBody>
      </p:sp>
      <p:sp>
        <p:nvSpPr>
          <p:cNvPr id="17" name="矩形 16"/>
          <p:cNvSpPr/>
          <p:nvPr/>
        </p:nvSpPr>
        <p:spPr>
          <a:xfrm>
            <a:off x="7862482" y="4565666"/>
            <a:ext cx="1007286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3746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Lemmatization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grouping the identical, related or inflected forms of a word together as a single item (lemma) 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CN" sz="2800" dirty="0" smtClean="0"/>
              <a:t>Example: </a:t>
            </a:r>
            <a:r>
              <a:rPr lang="en-US" altLang="zh-HK" sz="2800" dirty="0" smtClean="0"/>
              <a:t>do, does, doing, did </a:t>
            </a:r>
            <a:r>
              <a:rPr lang="en-US" altLang="zh-HK" sz="2800" dirty="0" smtClean="0">
                <a:sym typeface="Wingdings" pitchFamily="2" charset="2"/>
              </a:rPr>
              <a:t></a:t>
            </a:r>
            <a:r>
              <a:rPr lang="en-US" altLang="zh-HK" sz="2800" dirty="0" smtClean="0"/>
              <a:t> do</a:t>
            </a:r>
          </a:p>
        </p:txBody>
      </p:sp>
    </p:spTree>
    <p:extLst>
      <p:ext uri="{BB962C8B-B14F-4D97-AF65-F5344CB8AC3E}">
        <p14:creationId xmlns:p14="http://schemas.microsoft.com/office/powerpoint/2010/main" val="5931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POS-tagging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assigning a part-of-speech (POS) to every lexical item in the input</a:t>
            </a:r>
          </a:p>
        </p:txBody>
      </p:sp>
      <p:sp>
        <p:nvSpPr>
          <p:cNvPr id="11" name="橢圓 10"/>
          <p:cNvSpPr/>
          <p:nvPr/>
        </p:nvSpPr>
        <p:spPr>
          <a:xfrm>
            <a:off x="2704601" y="4277415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Preposition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694827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Noun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714375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Pronoun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6689801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Verb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1640" y="3261644"/>
            <a:ext cx="1530162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2173552" y="3261644"/>
            <a:ext cx="137471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</a:t>
            </a:r>
            <a:r>
              <a:rPr lang="en-US" altLang="zh-TW" sz="2800" dirty="0" smtClean="0"/>
              <a:t>lay(</a:t>
            </a:r>
            <a:r>
              <a:rPr lang="en-US" altLang="zh-CN" sz="2800" dirty="0" err="1" smtClean="0"/>
              <a:t>ed</a:t>
            </a:r>
            <a:r>
              <a:rPr lang="en-US" altLang="zh-CN" sz="2800" dirty="0" smtClean="0"/>
              <a:t>)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3800016" y="3261644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5490740" y="3261644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7161648" y="3261644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49188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Replacement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replacing the SL words with TL words</a:t>
            </a:r>
          </a:p>
        </p:txBody>
      </p:sp>
      <p:sp>
        <p:nvSpPr>
          <p:cNvPr id="4" name="矩形 3"/>
          <p:cNvSpPr/>
          <p:nvPr/>
        </p:nvSpPr>
        <p:spPr>
          <a:xfrm>
            <a:off x="309858" y="3009682"/>
            <a:ext cx="1729053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 (pronoun)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154878" y="3009682"/>
            <a:ext cx="14275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</a:t>
            </a:r>
            <a:r>
              <a:rPr lang="en-US" altLang="zh-TW" sz="2800" dirty="0" smtClean="0"/>
              <a:t>lay(</a:t>
            </a:r>
            <a:r>
              <a:rPr lang="en-US" altLang="zh-TW" sz="2800" dirty="0" err="1" smtClean="0"/>
              <a:t>ed</a:t>
            </a:r>
            <a:r>
              <a:rPr lang="en-US" altLang="zh-TW" sz="2800" dirty="0" smtClean="0"/>
              <a:t>)</a:t>
            </a:r>
            <a:r>
              <a:rPr lang="en-US" altLang="zh-CN" sz="2800" dirty="0" smtClean="0"/>
              <a:t> </a:t>
            </a:r>
            <a:r>
              <a:rPr lang="en-US" altLang="zh-TW" sz="2800" dirty="0" smtClean="0"/>
              <a:t>(verb)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834202" y="3009682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 (noun)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06010" y="4677334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20748" y="4677333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4386" y="4677333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24926" y="3009682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 (prep)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505110" y="4677333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5834" y="3009682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</a:t>
            </a:r>
            <a:r>
              <a:rPr lang="en-US" altLang="zh-CN" sz="2800" dirty="0" smtClean="0"/>
              <a:t>hem</a:t>
            </a:r>
          </a:p>
          <a:p>
            <a:pPr algn="ctr"/>
            <a:r>
              <a:rPr lang="en-US" altLang="zh-TW" sz="2800" dirty="0" smtClean="0"/>
              <a:t>(p</a:t>
            </a:r>
            <a:r>
              <a:rPr lang="en-US" altLang="zh-CN" sz="2800" dirty="0" smtClean="0"/>
              <a:t>ronoun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195834" y="4677332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4186247" y="3898859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20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 smtClean="0"/>
              <a:t>Reordering and Modification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HK" sz="2800" dirty="0" smtClean="0"/>
              <a:t>the process of reordering the TL words and polishing the TT</a:t>
            </a: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381568" y="2969203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6306" y="2969202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9944" y="2969202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0668" y="2969202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71392" y="2969201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下箭號 8"/>
          <p:cNvSpPr/>
          <p:nvPr/>
        </p:nvSpPr>
        <p:spPr>
          <a:xfrm>
            <a:off x="4110047" y="3873520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568" y="4651995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29504" y="4651995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23142" y="4651995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78519" y="4651996"/>
            <a:ext cx="1455759" cy="7687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69243" y="4651995"/>
            <a:ext cx="1689054" cy="7687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420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 </a:t>
            </a: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basic idea: </a:t>
            </a:r>
            <a:r>
              <a:rPr lang="en-US" altLang="zh-HK" sz="2800" b="1" dirty="0" smtClean="0"/>
              <a:t>Analysis, Transfer and Generation</a:t>
            </a:r>
            <a:endParaRPr lang="en-US" altLang="zh-HK" sz="2800" dirty="0" smtClean="0"/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Input sentences are analyzed and translated into an abstract internal representation retaining their features in the SL. </a:t>
            </a:r>
          </a:p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representation is transferred to a representation with the features in TL and generates the TT.</a:t>
            </a:r>
            <a:endParaRPr lang="zh-TW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</p:spTree>
    <p:extLst>
      <p:ext uri="{BB962C8B-B14F-4D97-AF65-F5344CB8AC3E}">
        <p14:creationId xmlns:p14="http://schemas.microsoft.com/office/powerpoint/2010/main" val="392935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 </a:t>
            </a: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摺角紙張 4"/>
          <p:cNvSpPr/>
          <p:nvPr/>
        </p:nvSpPr>
        <p:spPr>
          <a:xfrm>
            <a:off x="171450" y="2530475"/>
            <a:ext cx="977900" cy="105251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ST</a:t>
            </a:r>
            <a:endParaRPr lang="zh-HK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541463" y="2643188"/>
            <a:ext cx="1601787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1. Segmentation</a:t>
            </a:r>
            <a:endParaRPr lang="zh-HK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84550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2. Tokenization</a:t>
            </a:r>
            <a:endParaRPr lang="zh-HK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27638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3. Lemmatization</a:t>
            </a:r>
            <a:endParaRPr lang="zh-HK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70725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4. POS-tagging</a:t>
            </a:r>
            <a:endParaRPr lang="zh-HK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41463" y="3962400"/>
            <a:ext cx="1601787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5. Parsing</a:t>
            </a:r>
            <a:endParaRPr lang="zh-HK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384550" y="3962400"/>
            <a:ext cx="1603375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6. Transfer</a:t>
            </a:r>
            <a:endParaRPr lang="zh-HK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27638" y="3962400"/>
            <a:ext cx="1603375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7. Generation</a:t>
            </a:r>
            <a:endParaRPr lang="zh-HK" altLang="en-US" dirty="0"/>
          </a:p>
        </p:txBody>
      </p:sp>
      <p:sp>
        <p:nvSpPr>
          <p:cNvPr id="13" name="摺角紙張 12"/>
          <p:cNvSpPr/>
          <p:nvPr/>
        </p:nvSpPr>
        <p:spPr>
          <a:xfrm>
            <a:off x="7070725" y="3849688"/>
            <a:ext cx="977900" cy="10525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TT</a:t>
            </a:r>
            <a:endParaRPr lang="zh-HK" altLang="en-US" sz="2400" dirty="0"/>
          </a:p>
        </p:txBody>
      </p:sp>
      <p:cxnSp>
        <p:nvCxnSpPr>
          <p:cNvPr id="14" name="直線單箭頭接點 13"/>
          <p:cNvCxnSpPr>
            <a:stCxn id="5" idx="3"/>
            <a:endCxn id="6" idx="1"/>
          </p:cNvCxnSpPr>
          <p:nvPr/>
        </p:nvCxnSpPr>
        <p:spPr>
          <a:xfrm>
            <a:off x="1149350" y="3055938"/>
            <a:ext cx="392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  <a:endCxn id="7" idx="1"/>
          </p:cNvCxnSpPr>
          <p:nvPr/>
        </p:nvCxnSpPr>
        <p:spPr>
          <a:xfrm>
            <a:off x="3143250" y="3055938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7" idx="3"/>
            <a:endCxn id="8" idx="1"/>
          </p:cNvCxnSpPr>
          <p:nvPr/>
        </p:nvCxnSpPr>
        <p:spPr>
          <a:xfrm>
            <a:off x="4987925" y="3055938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3"/>
            <a:endCxn id="9" idx="1"/>
          </p:cNvCxnSpPr>
          <p:nvPr/>
        </p:nvCxnSpPr>
        <p:spPr>
          <a:xfrm>
            <a:off x="6831013" y="3055938"/>
            <a:ext cx="23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9" idx="3"/>
            <a:endCxn id="10" idx="1"/>
          </p:cNvCxnSpPr>
          <p:nvPr/>
        </p:nvCxnSpPr>
        <p:spPr>
          <a:xfrm flipH="1">
            <a:off x="1541463" y="3055938"/>
            <a:ext cx="7132637" cy="1319212"/>
          </a:xfrm>
          <a:prstGeom prst="bentConnector5">
            <a:avLst>
              <a:gd name="adj1" fmla="val -3205"/>
              <a:gd name="adj2" fmla="val 50000"/>
              <a:gd name="adj3" fmla="val 1032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直線單箭頭接點 18"/>
          <p:cNvCxnSpPr>
            <a:stCxn id="10" idx="3"/>
            <a:endCxn id="11" idx="1"/>
          </p:cNvCxnSpPr>
          <p:nvPr/>
        </p:nvCxnSpPr>
        <p:spPr>
          <a:xfrm>
            <a:off x="3143250" y="4375150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0" name="直線單箭頭接點 19"/>
          <p:cNvCxnSpPr>
            <a:stCxn id="11" idx="3"/>
            <a:endCxn id="12" idx="1"/>
          </p:cNvCxnSpPr>
          <p:nvPr/>
        </p:nvCxnSpPr>
        <p:spPr>
          <a:xfrm>
            <a:off x="4987925" y="4375150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1" name="直線單箭頭接點 20"/>
          <p:cNvCxnSpPr>
            <a:stCxn id="12" idx="3"/>
            <a:endCxn id="13" idx="1"/>
          </p:cNvCxnSpPr>
          <p:nvPr/>
        </p:nvCxnSpPr>
        <p:spPr>
          <a:xfrm>
            <a:off x="6831013" y="4375150"/>
            <a:ext cx="23971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32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Parsing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process of analyzing the input and generating the SL representation (e.g., a parse tree</a:t>
            </a:r>
            <a:r>
              <a:rPr lang="en-US" altLang="zh-CN" sz="2800" dirty="0" smtClean="0">
                <a:ea typeface="新細明體" pitchFamily="18" charset="-120"/>
              </a:rPr>
              <a:t>)</a:t>
            </a:r>
            <a:r>
              <a:rPr lang="en-US" altLang="zh-HK" sz="2800" dirty="0" smtClean="0"/>
              <a:t> that identifies the function of each word/word group</a:t>
            </a:r>
          </a:p>
        </p:txBody>
      </p:sp>
    </p:spTree>
    <p:extLst>
      <p:ext uri="{BB962C8B-B14F-4D97-AF65-F5344CB8AC3E}">
        <p14:creationId xmlns:p14="http://schemas.microsoft.com/office/powerpoint/2010/main" val="1510945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18888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conversion of the SL representation into its equivalent TL representation</a:t>
            </a:r>
          </a:p>
          <a:p>
            <a:pPr marL="457200" indent="-457200" algn="just" eaLnBrk="1" hangingPunct="1">
              <a:buFontTx/>
              <a:buChar char="•"/>
            </a:pPr>
            <a:endParaRPr lang="en-US" altLang="zh-HK" sz="2800" dirty="0" smtClean="0"/>
          </a:p>
        </p:txBody>
      </p:sp>
    </p:spTree>
    <p:extLst>
      <p:ext uri="{BB962C8B-B14F-4D97-AF65-F5344CB8AC3E}">
        <p14:creationId xmlns:p14="http://schemas.microsoft.com/office/powerpoint/2010/main" val="2154337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production of the TL text from the TL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9648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 rtlCol="0">
            <a:normAutofit/>
          </a:bodyPr>
          <a:lstStyle/>
          <a:p>
            <a:pPr marL="457200" indent="-457200">
              <a:buFontTx/>
              <a:buChar char="•"/>
              <a:defRPr/>
            </a:pPr>
            <a:r>
              <a:rPr lang="en-US" altLang="zh-HK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zh-HK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HK" sz="3200" dirty="0" smtClean="0"/>
              <a:t>The </a:t>
            </a:r>
            <a:r>
              <a:rPr lang="en-US" altLang="zh-HK" sz="3200" dirty="0"/>
              <a:t>boy went to </a:t>
            </a:r>
            <a:r>
              <a:rPr lang="en-US" altLang="zh-HK" sz="3200" dirty="0" err="1"/>
              <a:t>Didneyland</a:t>
            </a:r>
            <a:r>
              <a:rPr lang="en-US" altLang="zh-HK" sz="3200" dirty="0" smtClean="0"/>
              <a:t>.</a:t>
            </a:r>
          </a:p>
          <a:p>
            <a:pPr marL="457200" indent="-457200">
              <a:buFontTx/>
              <a:buChar char="•"/>
              <a:defRPr/>
            </a:pPr>
            <a:r>
              <a:rPr lang="en-US" altLang="zh-CN" sz="3200" b="1" dirty="0" smtClean="0"/>
              <a:t>Case conversion: </a:t>
            </a:r>
            <a:r>
              <a:rPr lang="en-US" altLang="zh-CN" sz="3200" dirty="0"/>
              <a:t>t</a:t>
            </a:r>
            <a:r>
              <a:rPr lang="en-US" altLang="zh-HK" sz="3200" dirty="0" smtClean="0"/>
              <a:t>he </a:t>
            </a:r>
            <a:r>
              <a:rPr lang="en-US" altLang="zh-HK" sz="3200" dirty="0"/>
              <a:t>boy went to </a:t>
            </a:r>
            <a:r>
              <a:rPr lang="en-US" altLang="zh-HK" sz="3200" dirty="0" err="1" smtClean="0"/>
              <a:t>didneyland</a:t>
            </a:r>
            <a:r>
              <a:rPr lang="en-US" altLang="zh-HK" sz="3200" dirty="0"/>
              <a:t>.</a:t>
            </a:r>
            <a:endParaRPr lang="en-US" altLang="zh-HK" sz="3200" dirty="0" smtClean="0"/>
          </a:p>
          <a:p>
            <a:pPr marL="457200" indent="-457200">
              <a:buFontTx/>
              <a:buChar char="•"/>
              <a:defRPr/>
            </a:pPr>
            <a:r>
              <a:rPr lang="en-US" altLang="zh-HK" sz="32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Segmentation</a:t>
            </a:r>
            <a:endParaRPr lang="zh-TW" altLang="zh-HK" sz="3200" kern="1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HK" sz="32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altLang="zh-HK" sz="32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&lt;1&gt; the boy went to </a:t>
            </a:r>
            <a:r>
              <a:rPr lang="en-US" altLang="zh-HK" sz="32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didneyland</a:t>
            </a:r>
            <a:r>
              <a:rPr lang="en-US" altLang="zh-HK" sz="32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endParaRPr lang="zh-TW" altLang="zh-H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eaLnBrk="1" fontAlgn="auto" hangingPunct="1">
              <a:buFontTx/>
              <a:buChar char="•"/>
              <a:defRPr/>
            </a:pPr>
            <a:endParaRPr lang="en-US" altLang="zh-HK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3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Tokenization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&lt;1&gt; the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&lt;2&gt; boy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&lt;3&gt; went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&lt;4&gt; to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&lt;5&gt; </a:t>
            </a:r>
            <a:r>
              <a:rPr lang="en-US" altLang="zh-HK" sz="3200" dirty="0" err="1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didneyland</a:t>
            </a:r>
            <a:endParaRPr lang="en-US" altLang="zh-HK" sz="3200" dirty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&lt;6&gt; .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61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>
            <a:normAutofit lnSpcReduction="10000"/>
          </a:bodyPr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Lemmatization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&lt;1&gt; the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&lt;2&gt; boy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&lt;3&gt; go (past tense)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&lt;4&gt; to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&lt;5&gt; </a:t>
            </a:r>
            <a:r>
              <a:rPr lang="en-US" altLang="zh-TW" sz="3200" kern="1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didneyland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&lt;6&gt; </a:t>
            </a:r>
            <a:r>
              <a:rPr lang="en-US" altLang="zh-TW" sz="3200" kern="1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50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>
            <a:normAutofit lnSpcReduction="10000"/>
          </a:bodyPr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POS-tagging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&lt;1&gt; the (definite article)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&lt;2&gt; boy (noun, singular)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&lt;3&gt; go (verb, past tense)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&lt;4&gt; to (preposition)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&lt;5&gt; </a:t>
            </a:r>
            <a:r>
              <a:rPr lang="en-US" altLang="zh-TW" sz="3200" kern="1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didneyland</a:t>
            </a: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(noun, singular)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&lt;6&gt; </a:t>
            </a:r>
            <a:r>
              <a:rPr lang="en-US" altLang="zh-TW" sz="3200" kern="1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48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Parsing</a:t>
            </a:r>
            <a:endParaRPr lang="en-US" altLang="zh-HK" sz="3200" b="1" dirty="0" smtClean="0">
              <a:solidFill>
                <a:srgbClr val="FF0000"/>
              </a:solidFill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165600" y="3452007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9" y="2944628"/>
            <a:ext cx="3903436" cy="18208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5" y="2605261"/>
            <a:ext cx="3966936" cy="26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5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Transfer</a:t>
            </a:r>
            <a:endParaRPr lang="en-US" altLang="zh-HK" sz="2800" b="1" dirty="0">
              <a:solidFill>
                <a:srgbClr val="FF0000"/>
              </a:solidFill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145263" y="3408826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pic>
        <p:nvPicPr>
          <p:cNvPr id="9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" y="2502046"/>
            <a:ext cx="3950018" cy="2740661"/>
          </a:xfrm>
          <a:prstGeom prst="rect">
            <a:avLst/>
          </a:prstGeom>
          <a:noFill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67" y="2476272"/>
            <a:ext cx="4054191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88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CN" sz="3200" b="1" smtClean="0">
                <a:cs typeface="Times New Roman" pitchFamily="18" charset="0"/>
              </a:rPr>
              <a:t>Generation</a:t>
            </a:r>
            <a:endParaRPr lang="en-US" altLang="zh-HK" sz="2800" smtClean="0"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668878" y="3617484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565775" y="3748088"/>
            <a:ext cx="3416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這男孩去了迪迪尼。</a:t>
            </a:r>
            <a:endParaRPr lang="zh-HK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2579414"/>
            <a:ext cx="4359356" cy="30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9668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132426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Example-based Machine Translation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smtClean="0"/>
              <a:t>An EBMT system translates by analogy. It requires a bilingual parallel corpus as its main knowledge base. 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HK" sz="2800" smtClean="0"/>
              <a:t>To do translation, the system retrieves and modifies the closest translation example(s) from the corpus.</a:t>
            </a:r>
          </a:p>
        </p:txBody>
      </p:sp>
    </p:spTree>
    <p:extLst>
      <p:ext uri="{BB962C8B-B14F-4D97-AF65-F5344CB8AC3E}">
        <p14:creationId xmlns:p14="http://schemas.microsoft.com/office/powerpoint/2010/main" val="1688607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1181" y="2335237"/>
            <a:ext cx="3221502" cy="2124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800" dirty="0"/>
              <a:t>Finding appropriate translation examples</a:t>
            </a:r>
            <a:endParaRPr lang="zh-HK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5174565" y="2335236"/>
            <a:ext cx="3221502" cy="2124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800" dirty="0"/>
              <a:t>Reordering the examples retrieved with the assistance of a language model</a:t>
            </a:r>
            <a:endParaRPr lang="zh-HK" altLang="en-US" sz="2800" dirty="0"/>
          </a:p>
        </p:txBody>
      </p:sp>
      <p:sp>
        <p:nvSpPr>
          <p:cNvPr id="4" name="向右箭號 3"/>
          <p:cNvSpPr/>
          <p:nvPr/>
        </p:nvSpPr>
        <p:spPr>
          <a:xfrm>
            <a:off x="4149970" y="2912010"/>
            <a:ext cx="829994" cy="97067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9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圖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462088"/>
            <a:ext cx="8834437" cy="427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圓角矩形圖說文字 2"/>
          <p:cNvSpPr/>
          <p:nvPr/>
        </p:nvSpPr>
        <p:spPr>
          <a:xfrm>
            <a:off x="6147582" y="647114"/>
            <a:ext cx="2194560" cy="998806"/>
          </a:xfrm>
          <a:prstGeom prst="wedgeRoundRectCallout">
            <a:avLst>
              <a:gd name="adj1" fmla="val -38782"/>
              <a:gd name="adj2" fmla="val 8503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/>
              <a:t>The best example?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53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圖片 2"/>
          <p:cNvPicPr>
            <a:picLocks noChangeAspect="1"/>
          </p:cNvPicPr>
          <p:nvPr/>
        </p:nvPicPr>
        <p:blipFill>
          <a:blip r:embed="rId2"/>
          <a:srcRect t="-528" r="29961" b="2"/>
          <a:stretch>
            <a:fillRect/>
          </a:stretch>
        </p:blipFill>
        <p:spPr bwMode="auto">
          <a:xfrm>
            <a:off x="731838" y="1968500"/>
            <a:ext cx="772318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11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rcRect t="-3891" r="16264" b="2"/>
          <a:stretch>
            <a:fillRect/>
          </a:stretch>
        </p:blipFill>
        <p:spPr bwMode="auto">
          <a:xfrm>
            <a:off x="422275" y="857250"/>
            <a:ext cx="685006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638" y="5224463"/>
            <a:ext cx="8742362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120650" y="2089150"/>
            <a:ext cx="2139950" cy="30654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/>
              <a:t>1. Dictionary/Rules:</a:t>
            </a:r>
            <a:endParaRPr lang="zh-CN" altLang="en-US" b="1"/>
          </a:p>
          <a:p>
            <a:pPr algn="ctr"/>
            <a:r>
              <a:rPr lang="en-US" altLang="zh-CN"/>
              <a:t>The </a:t>
            </a:r>
            <a:r>
              <a:rPr lang="en-US" altLang="zh-CN">
                <a:sym typeface="Wingdings" pitchFamily="2" charset="2"/>
              </a:rPr>
              <a:t> </a:t>
            </a:r>
            <a:r>
              <a:rPr lang="zh-CN" altLang="en-US">
                <a:sym typeface="Wingdings" pitchFamily="2" charset="2"/>
              </a:rPr>
              <a:t>那</a:t>
            </a:r>
          </a:p>
          <a:p>
            <a:pPr algn="ctr"/>
            <a:r>
              <a:rPr lang="en-US" altLang="zh-CN">
                <a:sym typeface="Wingdings" pitchFamily="2" charset="2"/>
              </a:rPr>
              <a:t>Boy  </a:t>
            </a:r>
            <a:r>
              <a:rPr lang="zh-CN" altLang="en-US">
                <a:sym typeface="Wingdings" pitchFamily="2" charset="2"/>
              </a:rPr>
              <a:t>男孩</a:t>
            </a:r>
            <a:endParaRPr lang="zh-CN" altLang="en-U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2335213" y="2084388"/>
            <a:ext cx="2230437" cy="3065462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/>
              <a:t>2. Other examples </a:t>
            </a:r>
          </a:p>
          <a:p>
            <a:pPr algn="ctr"/>
            <a:r>
              <a:rPr lang="en-US" altLang="zh-CN" b="1"/>
              <a:t>in the database:</a:t>
            </a:r>
            <a:endParaRPr lang="zh-CN" altLang="en-US" b="1"/>
          </a:p>
          <a:p>
            <a:pPr algn="ctr"/>
            <a:r>
              <a:rPr lang="en-US" altLang="zh-CN" sz="1600" i="1" u="sng"/>
              <a:t>A. By comparison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</a:rPr>
              <a:t>The boy</a:t>
            </a:r>
            <a:r>
              <a:rPr lang="en-US" altLang="zh-CN" sz="1600"/>
              <a:t> is naughty.</a:t>
            </a:r>
          </a:p>
          <a:p>
            <a:pPr algn="ctr">
              <a:buFont typeface="Wingdings" pitchFamily="2" charset="2"/>
              <a:buChar char="à"/>
            </a:pPr>
            <a:r>
              <a:rPr lang="zh-CN" altLang="en-US" sz="1600">
                <a:solidFill>
                  <a:srgbClr val="FF0000"/>
                </a:solidFill>
                <a:sym typeface="Wingdings" pitchFamily="2" charset="2"/>
              </a:rPr>
              <a:t>那男孩</a:t>
            </a:r>
            <a:r>
              <a:rPr lang="zh-CN" altLang="en-US" sz="1600">
                <a:sym typeface="Wingdings" pitchFamily="2" charset="2"/>
              </a:rPr>
              <a:t>真頑皮。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/>
              <a:t>He didn’t see </a:t>
            </a:r>
            <a:r>
              <a:rPr lang="en-US" altLang="zh-CN" sz="1600">
                <a:solidFill>
                  <a:srgbClr val="FF0000"/>
                </a:solidFill>
              </a:rPr>
              <a:t>the boy</a:t>
            </a:r>
            <a:r>
              <a:rPr lang="en-US" altLang="zh-CN" sz="1600"/>
              <a:t>.</a:t>
            </a:r>
          </a:p>
          <a:p>
            <a:pPr algn="ctr">
              <a:buFont typeface="Wingdings" pitchFamily="2" charset="2"/>
              <a:buChar char="à"/>
            </a:pPr>
            <a:r>
              <a:rPr lang="zh-CN" altLang="en-US" sz="1600">
                <a:sym typeface="Wingdings" pitchFamily="2" charset="2"/>
              </a:rPr>
              <a:t>他看不見</a:t>
            </a:r>
            <a:r>
              <a:rPr lang="zh-CN" altLang="en-US" sz="1600">
                <a:solidFill>
                  <a:srgbClr val="FF0000"/>
                </a:solidFill>
                <a:sym typeface="Wingdings" pitchFamily="2" charset="2"/>
              </a:rPr>
              <a:t>那男孩</a:t>
            </a:r>
            <a:r>
              <a:rPr lang="zh-CN" altLang="en-US" sz="1600">
                <a:sym typeface="Wingdings" pitchFamily="2" charset="2"/>
              </a:rPr>
              <a:t>。</a:t>
            </a:r>
          </a:p>
          <a:p>
            <a:pPr algn="ctr">
              <a:buFont typeface="Wingdings" pitchFamily="2" charset="2"/>
              <a:buNone/>
            </a:pPr>
            <a:endParaRPr lang="en-US" altLang="zh-CN" sz="1600"/>
          </a:p>
          <a:p>
            <a:pPr algn="ctr">
              <a:buFont typeface="Wingdings" pitchFamily="2" charset="2"/>
              <a:buNone/>
            </a:pPr>
            <a:r>
              <a:rPr lang="en-US" altLang="zh-CN" sz="1600" i="1" u="sng"/>
              <a:t>B. By Word Alignment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/>
              <a:t>The/boy/is/tall.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>
                <a:sym typeface="Wingdings" pitchFamily="2" charset="2"/>
              </a:rPr>
              <a:t> </a:t>
            </a:r>
            <a:r>
              <a:rPr lang="zh-CN" altLang="en-US" sz="1600"/>
              <a:t>那</a:t>
            </a:r>
            <a:r>
              <a:rPr lang="en-US" altLang="zh-CN" sz="1600"/>
              <a:t>/</a:t>
            </a:r>
            <a:r>
              <a:rPr lang="zh-CN" altLang="en-US" sz="1600"/>
              <a:t>男孩</a:t>
            </a:r>
            <a:r>
              <a:rPr lang="en-US" altLang="zh-CN" sz="1600"/>
              <a:t>/</a:t>
            </a:r>
            <a:r>
              <a:rPr lang="zh-CN" altLang="en-US" sz="1600"/>
              <a:t>長得</a:t>
            </a:r>
            <a:r>
              <a:rPr lang="en-US" altLang="zh-CN" sz="1600"/>
              <a:t>/</a:t>
            </a:r>
            <a:r>
              <a:rPr lang="zh-CN" altLang="en-US" sz="1600"/>
              <a:t>高。</a:t>
            </a:r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4651375" y="2079625"/>
            <a:ext cx="2139950" cy="30559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/>
              <a:t>3. </a:t>
            </a:r>
          </a:p>
          <a:p>
            <a:pPr algn="ctr"/>
            <a:r>
              <a:rPr lang="en-US" altLang="zh-CN" b="1"/>
              <a:t>Translation Model:</a:t>
            </a:r>
          </a:p>
          <a:p>
            <a:pPr algn="ctr"/>
            <a:r>
              <a:rPr lang="en-US" altLang="zh-CN"/>
              <a:t>P(The|</a:t>
            </a:r>
            <a:r>
              <a:rPr lang="zh-CN" altLang="en-US"/>
              <a:t>那</a:t>
            </a:r>
            <a:r>
              <a:rPr lang="en-US" altLang="zh-CN"/>
              <a:t>), </a:t>
            </a:r>
          </a:p>
          <a:p>
            <a:pPr algn="ctr"/>
            <a:r>
              <a:rPr lang="en-US" altLang="zh-CN"/>
              <a:t>P(The|</a:t>
            </a:r>
            <a:r>
              <a:rPr lang="zh-CN" altLang="en-US"/>
              <a:t>該</a:t>
            </a:r>
            <a:r>
              <a:rPr lang="en-US" altLang="zh-CN"/>
              <a:t>),</a:t>
            </a:r>
          </a:p>
          <a:p>
            <a:pPr algn="ctr"/>
            <a:r>
              <a:rPr lang="en-US" altLang="zh-CN"/>
              <a:t>P(boy|</a:t>
            </a:r>
            <a:r>
              <a:rPr lang="zh-CN" altLang="en-US"/>
              <a:t>男孩</a:t>
            </a:r>
            <a:r>
              <a:rPr lang="en-US" altLang="zh-CN"/>
              <a:t>), </a:t>
            </a:r>
          </a:p>
          <a:p>
            <a:pPr algn="ctr"/>
            <a:r>
              <a:rPr lang="en-US" altLang="zh-CN"/>
              <a:t>P(boy|</a:t>
            </a:r>
            <a:r>
              <a:rPr lang="zh-CN" altLang="en-US"/>
              <a:t>百厭星</a:t>
            </a:r>
            <a:r>
              <a:rPr lang="en-US" altLang="zh-CN"/>
              <a:t>)…</a:t>
            </a:r>
            <a:endParaRPr lang="zh-CN" altLang="en-US"/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6877050" y="2082800"/>
            <a:ext cx="2139950" cy="30543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b="1"/>
              <a:t>4. </a:t>
            </a:r>
          </a:p>
          <a:p>
            <a:pPr algn="ctr"/>
            <a:r>
              <a:rPr lang="en-US" altLang="zh-CN" b="1"/>
              <a:t>Hybrid Approach:</a:t>
            </a:r>
          </a:p>
          <a:p>
            <a:pPr algn="ctr"/>
            <a:r>
              <a:rPr lang="en-US" altLang="zh-CN"/>
              <a:t>1 + 2 + 3</a:t>
            </a:r>
          </a:p>
        </p:txBody>
      </p:sp>
    </p:spTree>
    <p:extLst>
      <p:ext uri="{BB962C8B-B14F-4D97-AF65-F5344CB8AC3E}">
        <p14:creationId xmlns:p14="http://schemas.microsoft.com/office/powerpoint/2010/main" val="17153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animBg="1"/>
      <p:bldP spid="125957" grpId="0" animBg="1"/>
      <p:bldP spid="125958" grpId="0" animBg="1"/>
      <p:bldP spid="1259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501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HK" dirty="0" smtClean="0"/>
              <a:t>Statistical Machine Translation</a:t>
            </a:r>
            <a:endParaRPr lang="zh-HK" altLang="en-US" dirty="0"/>
          </a:p>
        </p:txBody>
      </p:sp>
      <p:sp>
        <p:nvSpPr>
          <p:cNvPr id="17" name="摺角紙張 16"/>
          <p:cNvSpPr/>
          <p:nvPr/>
        </p:nvSpPr>
        <p:spPr>
          <a:xfrm>
            <a:off x="1507168" y="4403920"/>
            <a:ext cx="747832" cy="95780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/>
              <a:t>ST</a:t>
            </a:r>
            <a:endParaRPr lang="zh-HK" altLang="en-US" sz="4000" dirty="0"/>
          </a:p>
        </p:txBody>
      </p:sp>
      <p:sp>
        <p:nvSpPr>
          <p:cNvPr id="20" name="摺角紙張 19"/>
          <p:cNvSpPr/>
          <p:nvPr/>
        </p:nvSpPr>
        <p:spPr>
          <a:xfrm>
            <a:off x="6955244" y="4403920"/>
            <a:ext cx="759243" cy="957804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/>
              <a:t>TT</a:t>
            </a:r>
            <a:endParaRPr lang="zh-HK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2825750" y="4230688"/>
            <a:ext cx="1524000" cy="1339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zh-HK" sz="1400" dirty="0"/>
              <a:t>Find expressions that are </a:t>
            </a:r>
            <a:r>
              <a:rPr lang="en-US" altLang="zh-HK" sz="1400" dirty="0">
                <a:solidFill>
                  <a:srgbClr val="FF0000"/>
                </a:solidFill>
              </a:rPr>
              <a:t>most likely</a:t>
            </a:r>
            <a:r>
              <a:rPr lang="en-US" altLang="zh-HK" sz="1400" dirty="0"/>
              <a:t> to be used in the translation</a:t>
            </a:r>
            <a:endParaRPr lang="zh-HK" altLang="en-US" sz="1400" dirty="0"/>
          </a:p>
        </p:txBody>
      </p:sp>
      <p:sp>
        <p:nvSpPr>
          <p:cNvPr id="22" name="圓角矩形 21"/>
          <p:cNvSpPr/>
          <p:nvPr/>
        </p:nvSpPr>
        <p:spPr>
          <a:xfrm>
            <a:off x="4851400" y="4230688"/>
            <a:ext cx="1625600" cy="1339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zh-HK" sz="1400" dirty="0"/>
              <a:t>Find the TL word order that is </a:t>
            </a:r>
            <a:r>
              <a:rPr lang="en-US" altLang="zh-HK" sz="1400" dirty="0">
                <a:solidFill>
                  <a:srgbClr val="FF0000"/>
                </a:solidFill>
              </a:rPr>
              <a:t>most likely</a:t>
            </a:r>
            <a:r>
              <a:rPr lang="en-US" altLang="zh-HK" sz="1400" dirty="0"/>
              <a:t> to be correct</a:t>
            </a:r>
            <a:endParaRPr lang="zh-HK" altLang="en-US" sz="1400" dirty="0"/>
          </a:p>
        </p:txBody>
      </p:sp>
      <p:sp>
        <p:nvSpPr>
          <p:cNvPr id="23" name="向右箭號 22"/>
          <p:cNvSpPr/>
          <p:nvPr/>
        </p:nvSpPr>
        <p:spPr>
          <a:xfrm>
            <a:off x="6347492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21" name="向右箭號 20"/>
          <p:cNvSpPr/>
          <p:nvPr/>
        </p:nvSpPr>
        <p:spPr>
          <a:xfrm>
            <a:off x="4221480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18" name="向右箭號 17"/>
          <p:cNvSpPr/>
          <p:nvPr/>
        </p:nvSpPr>
        <p:spPr>
          <a:xfrm>
            <a:off x="2164937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5" name="矩形 4"/>
          <p:cNvSpPr/>
          <p:nvPr/>
        </p:nvSpPr>
        <p:spPr>
          <a:xfrm>
            <a:off x="1489772" y="5715535"/>
            <a:ext cx="6207319" cy="56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Stage 2: Decoding</a:t>
            </a:r>
            <a:endParaRPr lang="zh-HK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1507168" y="1825506"/>
            <a:ext cx="6207319" cy="560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Stage 1: Training</a:t>
            </a:r>
            <a:endParaRPr lang="zh-HK" altLang="en-US" sz="3200" dirty="0"/>
          </a:p>
        </p:txBody>
      </p:sp>
      <p:sp>
        <p:nvSpPr>
          <p:cNvPr id="15" name="流程圖: 磁碟 14"/>
          <p:cNvSpPr/>
          <p:nvPr/>
        </p:nvSpPr>
        <p:spPr>
          <a:xfrm>
            <a:off x="1928476" y="2584814"/>
            <a:ext cx="2607788" cy="1448894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000" dirty="0"/>
              <a:t>A Bilingual Database with </a:t>
            </a:r>
            <a:r>
              <a:rPr lang="en-US" altLang="zh-HK" sz="2000" dirty="0">
                <a:solidFill>
                  <a:srgbClr val="FF0000"/>
                </a:solidFill>
              </a:rPr>
              <a:t>Probabilities</a:t>
            </a:r>
            <a:endParaRPr lang="zh-HK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流程圖: 磁碟 15"/>
          <p:cNvSpPr/>
          <p:nvPr/>
        </p:nvSpPr>
        <p:spPr>
          <a:xfrm>
            <a:off x="4789931" y="2590404"/>
            <a:ext cx="2607788" cy="143771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dirty="0"/>
              <a:t>A Monolingual Database of TL Expressions with </a:t>
            </a:r>
            <a:r>
              <a:rPr lang="en-US" altLang="zh-HK" dirty="0">
                <a:solidFill>
                  <a:srgbClr val="FF0000"/>
                </a:solidFill>
              </a:rPr>
              <a:t>Probabilities</a:t>
            </a:r>
            <a:endParaRPr lang="zh-HK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610100" y="2386013"/>
            <a:ext cx="1484313" cy="20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3232150" y="2386013"/>
            <a:ext cx="1377950" cy="1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0"/>
          </p:cNvCxnSpPr>
          <p:nvPr/>
        </p:nvCxnSpPr>
        <p:spPr>
          <a:xfrm flipH="1">
            <a:off x="5664200" y="4027488"/>
            <a:ext cx="430213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6" idx="0"/>
          </p:cNvCxnSpPr>
          <p:nvPr/>
        </p:nvCxnSpPr>
        <p:spPr>
          <a:xfrm>
            <a:off x="3232150" y="4033838"/>
            <a:ext cx="35560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977" t="-671" r="42348" b="1374"/>
          <a:stretch/>
        </p:blipFill>
        <p:spPr>
          <a:xfrm>
            <a:off x="4212995" y="4302459"/>
            <a:ext cx="2039816" cy="2033716"/>
          </a:xfrm>
          <a:prstGeom prst="rect">
            <a:avLst/>
          </a:prstGeom>
          <a:ln>
            <a:noFill/>
          </a:ln>
        </p:spPr>
      </p:pic>
      <p:pic>
        <p:nvPicPr>
          <p:cNvPr id="59395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709613"/>
            <a:ext cx="8651875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405063" y="2897188"/>
            <a:ext cx="2157412" cy="104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dirty="0" smtClean="0">
                <a:solidFill>
                  <a:srgbClr val="000000"/>
                </a:solidFill>
                <a:ea typeface="新細明體" panose="02020500000000000000" pitchFamily="18" charset="-120"/>
              </a:rPr>
              <a:t>Translation Model</a:t>
            </a:r>
            <a:endParaRPr lang="zh-HK" altLang="en-US" sz="2400" dirty="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75250" y="2897188"/>
            <a:ext cx="2155825" cy="1041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smtClean="0">
                <a:solidFill>
                  <a:srgbClr val="000000"/>
                </a:solidFill>
                <a:ea typeface="新細明體" panose="02020500000000000000" pitchFamily="18" charset="-120"/>
              </a:rPr>
              <a:t>Language Model</a:t>
            </a:r>
            <a:endParaRPr lang="zh-HK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4" name="直線單箭頭接點 13"/>
          <p:cNvCxnSpPr>
            <a:cxnSpLocks noChangeShapeType="1"/>
            <a:stCxn id="12" idx="2"/>
          </p:cNvCxnSpPr>
          <p:nvPr/>
        </p:nvCxnSpPr>
        <p:spPr bwMode="auto">
          <a:xfrm>
            <a:off x="6253163" y="3938588"/>
            <a:ext cx="1273175" cy="68897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線單箭頭接點 17"/>
          <p:cNvCxnSpPr>
            <a:cxnSpLocks noChangeShapeType="1"/>
            <a:endCxn id="12" idx="0"/>
          </p:cNvCxnSpPr>
          <p:nvPr/>
        </p:nvCxnSpPr>
        <p:spPr bwMode="auto">
          <a:xfrm>
            <a:off x="6253163" y="2478088"/>
            <a:ext cx="0" cy="4191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線單箭頭接點 19"/>
          <p:cNvCxnSpPr>
            <a:cxnSpLocks noChangeShapeType="1"/>
            <a:endCxn id="11" idx="0"/>
          </p:cNvCxnSpPr>
          <p:nvPr/>
        </p:nvCxnSpPr>
        <p:spPr bwMode="auto">
          <a:xfrm>
            <a:off x="3484563" y="2478088"/>
            <a:ext cx="0" cy="419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線單箭頭接點 21"/>
          <p:cNvCxnSpPr>
            <a:cxnSpLocks noChangeShapeType="1"/>
            <a:stCxn id="11" idx="2"/>
          </p:cNvCxnSpPr>
          <p:nvPr/>
        </p:nvCxnSpPr>
        <p:spPr bwMode="auto">
          <a:xfrm>
            <a:off x="3484563" y="3938588"/>
            <a:ext cx="2155825" cy="7270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8327" t="747" r="50724" b="1374"/>
          <a:stretch/>
        </p:blipFill>
        <p:spPr>
          <a:xfrm>
            <a:off x="1674887" y="4272068"/>
            <a:ext cx="2574388" cy="200464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7653" t="-795" r="34508" b="512"/>
          <a:stretch/>
        </p:blipFill>
        <p:spPr>
          <a:xfrm>
            <a:off x="6295847" y="4292375"/>
            <a:ext cx="1842868" cy="205388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788" t="-283" r="61810" b="1374"/>
          <a:stretch/>
        </p:blipFill>
        <p:spPr>
          <a:xfrm>
            <a:off x="-108406" y="4283612"/>
            <a:ext cx="1740258" cy="20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5399" y="2856637"/>
            <a:ext cx="2988733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Consolas" pitchFamily="49" charset="0"/>
                <a:cs typeface="Consolas" pitchFamily="49" charset="0"/>
              </a:rPr>
              <a:t>Do you prefer fish ? </a:t>
            </a:r>
            <a:endParaRPr lang="en-US" altLang="zh-TW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Elephants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her . </a:t>
            </a:r>
            <a:endParaRPr lang="en-US" altLang="zh-TW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Give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me fish 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.</a:t>
            </a:r>
            <a:endParaRPr lang="en-US" altLang="zh-TW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Dogs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swimming 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We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dogs .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50922" y="4580213"/>
            <a:ext cx="3477686" cy="9228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Monolingual Corpus in the Target Language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63142" y="3133636"/>
                <a:ext cx="145745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)</m:t>
                      </m:r>
                    </m:oMath>
                  </m:oMathPara>
                </a14:m>
                <a:endParaRPr lang="en-US" altLang="zh-TW" sz="5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142" y="3133636"/>
                <a:ext cx="1457450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4826000" y="3242734"/>
            <a:ext cx="914400" cy="889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Translation Model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00194" y="4942563"/>
            <a:ext cx="3477686" cy="26272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Bilingual Corpus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1794" y="3214343"/>
                <a:ext cx="20890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b="0" i="1" smtClean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sz="5400" b="0" smtClean="0">
                          <a:solidFill>
                            <a:prstClr val="black"/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)</m:t>
                      </m:r>
                    </m:oMath>
                  </m:oMathPara>
                </a14:m>
                <a:endParaRPr lang="en-US" altLang="zh-TW" sz="5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94" y="3214343"/>
                <a:ext cx="2089033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5286254" y="3323441"/>
            <a:ext cx="914400" cy="8890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2960" y="2611442"/>
            <a:ext cx="423215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/>
              <a:t>Source Language</a:t>
            </a:r>
          </a:p>
          <a:p>
            <a:r>
              <a:rPr lang="zh-CN" altLang="en-US" dirty="0" smtClean="0"/>
              <a:t>我喜歡貓 。大象鍾意我 。人們喜歡狗 。他們嗜魚 。我們喜歡猴子 。你喜歡豬 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Target Language</a:t>
            </a:r>
            <a:endParaRPr lang="en-US" altLang="zh-TW" b="1" dirty="0"/>
          </a:p>
          <a:p>
            <a:r>
              <a:rPr lang="en-US" altLang="zh-TW" dirty="0" smtClean="0"/>
              <a:t>I </a:t>
            </a:r>
            <a:r>
              <a:rPr lang="en-US" altLang="zh-TW" dirty="0"/>
              <a:t>love </a:t>
            </a:r>
            <a:r>
              <a:rPr lang="en-US" altLang="zh-TW" dirty="0" smtClean="0"/>
              <a:t>cats. Elephants </a:t>
            </a:r>
            <a:r>
              <a:rPr lang="en-US" altLang="zh-TW" dirty="0"/>
              <a:t>love </a:t>
            </a:r>
            <a:r>
              <a:rPr lang="en-US" altLang="zh-TW" dirty="0" smtClean="0"/>
              <a:t>me. People </a:t>
            </a:r>
            <a:r>
              <a:rPr lang="en-US" altLang="zh-TW" dirty="0"/>
              <a:t>love </a:t>
            </a:r>
            <a:r>
              <a:rPr lang="en-US" altLang="zh-TW" dirty="0" smtClean="0"/>
              <a:t>dogs. They </a:t>
            </a:r>
            <a:r>
              <a:rPr lang="en-US" altLang="zh-TW" dirty="0"/>
              <a:t>prefer </a:t>
            </a:r>
            <a:r>
              <a:rPr lang="en-US" altLang="zh-TW" dirty="0" smtClean="0"/>
              <a:t>fish. We </a:t>
            </a:r>
            <a:r>
              <a:rPr lang="en-US" altLang="zh-TW" dirty="0"/>
              <a:t>love </a:t>
            </a:r>
            <a:r>
              <a:rPr lang="en-US" altLang="zh-TW" dirty="0" smtClean="0"/>
              <a:t>monkeys. You </a:t>
            </a:r>
            <a:r>
              <a:rPr lang="en-US" altLang="zh-TW" dirty="0"/>
              <a:t>prefer </a:t>
            </a:r>
            <a:r>
              <a:rPr lang="en-US" altLang="zh-TW" dirty="0" smtClean="0"/>
              <a:t>pigs.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132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836613" y="996950"/>
            <a:ext cx="7561262" cy="8318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342900" indent="-273050">
              <a:spcBef>
                <a:spcPct val="20000"/>
              </a:spcBef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376238">
              <a:spcBef>
                <a:spcPct val="20000"/>
              </a:spcBef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2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457200">
              <a:spcBef>
                <a:spcPct val="20000"/>
              </a:spcBef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20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704850">
              <a:spcBef>
                <a:spcPct val="20000"/>
              </a:spcBef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960438">
              <a:spcBef>
                <a:spcPct val="20000"/>
              </a:spcBef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9604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9604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9604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9604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2" panose="05020102010507070707" pitchFamily="18" charset="2"/>
              <a:buChar char=""/>
              <a:defRPr sz="1600">
                <a:solidFill>
                  <a:schemeClr val="tx2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HK" sz="4800" b="1" dirty="0">
                <a:solidFill>
                  <a:srgbClr val="FF0000"/>
                </a:solidFill>
                <a:latin typeface="+mn-lt"/>
                <a:cs typeface="+mn-cs"/>
              </a:rPr>
              <a:t>M</a:t>
            </a:r>
            <a:r>
              <a:rPr lang="en-US" altLang="zh-HK" sz="4800" dirty="0">
                <a:solidFill>
                  <a:schemeClr val="tx1"/>
                </a:solidFill>
                <a:latin typeface="+mn-lt"/>
                <a:cs typeface="+mn-cs"/>
              </a:rPr>
              <a:t>achine </a:t>
            </a:r>
            <a:r>
              <a:rPr lang="en-US" altLang="zh-HK" sz="4800" b="1" dirty="0">
                <a:solidFill>
                  <a:srgbClr val="FF0000"/>
                </a:solidFill>
                <a:latin typeface="+mn-lt"/>
                <a:cs typeface="+mn-cs"/>
              </a:rPr>
              <a:t>T</a:t>
            </a:r>
            <a:r>
              <a:rPr lang="en-US" altLang="zh-HK" sz="4800" dirty="0">
                <a:solidFill>
                  <a:schemeClr val="tx1"/>
                </a:solidFill>
                <a:latin typeface="+mn-lt"/>
                <a:cs typeface="+mn-cs"/>
              </a:rPr>
              <a:t>ranslation (</a:t>
            </a:r>
            <a:r>
              <a:rPr lang="en-US" altLang="zh-HK" sz="4800" b="1" dirty="0">
                <a:solidFill>
                  <a:srgbClr val="FF0000"/>
                </a:solidFill>
                <a:latin typeface="+mn-lt"/>
                <a:cs typeface="+mn-cs"/>
              </a:rPr>
              <a:t>MT</a:t>
            </a:r>
            <a:r>
              <a:rPr lang="en-US" altLang="zh-HK" sz="4800" dirty="0">
                <a:solidFill>
                  <a:schemeClr val="tx1"/>
                </a:solidFill>
                <a:latin typeface="+mn-lt"/>
                <a:cs typeface="+mn-cs"/>
              </a:rPr>
              <a:t>)</a:t>
            </a:r>
            <a:endParaRPr lang="zh-HK" altLang="en-US" sz="4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" name="摺角紙張 3"/>
          <p:cNvSpPr/>
          <p:nvPr/>
        </p:nvSpPr>
        <p:spPr>
          <a:xfrm>
            <a:off x="508000" y="3249613"/>
            <a:ext cx="1511300" cy="1584325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5400" dirty="0"/>
              <a:t>ST</a:t>
            </a:r>
            <a:endParaRPr lang="zh-HK" altLang="en-US" sz="5400" dirty="0"/>
          </a:p>
        </p:txBody>
      </p:sp>
      <p:sp>
        <p:nvSpPr>
          <p:cNvPr id="5" name="摺角紙張 4"/>
          <p:cNvSpPr/>
          <p:nvPr/>
        </p:nvSpPr>
        <p:spPr>
          <a:xfrm>
            <a:off x="7210425" y="3249613"/>
            <a:ext cx="1511300" cy="1584325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5400" dirty="0"/>
              <a:t>TT</a:t>
            </a:r>
            <a:endParaRPr lang="zh-HK" altLang="en-US" sz="5400" dirty="0"/>
          </a:p>
        </p:txBody>
      </p:sp>
      <p:sp>
        <p:nvSpPr>
          <p:cNvPr id="7" name="立方體 6"/>
          <p:cNvSpPr/>
          <p:nvPr/>
        </p:nvSpPr>
        <p:spPr>
          <a:xfrm>
            <a:off x="3249613" y="2565400"/>
            <a:ext cx="2736850" cy="2952750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3200" dirty="0"/>
              <a:t>Automatic Translation System</a:t>
            </a:r>
            <a:endParaRPr lang="zh-HK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2170113" y="3556000"/>
            <a:ext cx="900112" cy="9715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sp>
        <p:nvSpPr>
          <p:cNvPr id="9" name="向右箭號 8"/>
          <p:cNvSpPr/>
          <p:nvPr/>
        </p:nvSpPr>
        <p:spPr>
          <a:xfrm>
            <a:off x="6134100" y="3581400"/>
            <a:ext cx="900113" cy="97155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5046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t="-398" r="64238" b="-1"/>
          <a:stretch/>
        </p:blipFill>
        <p:spPr>
          <a:xfrm>
            <a:off x="1926374" y="889121"/>
            <a:ext cx="2459634" cy="179631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-355" t="-2009" r="71506" b="9911"/>
          <a:stretch/>
        </p:blipFill>
        <p:spPr>
          <a:xfrm>
            <a:off x="2304262" y="3766411"/>
            <a:ext cx="1713824" cy="243788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/>
          <a:srcRect t="214" r="48203"/>
          <a:stretch/>
        </p:blipFill>
        <p:spPr>
          <a:xfrm>
            <a:off x="4883887" y="889123"/>
            <a:ext cx="3584330" cy="179631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/>
          <a:srcRect l="-473" t="-818" r="63245" b="5295"/>
          <a:stretch/>
        </p:blipFill>
        <p:spPr>
          <a:xfrm>
            <a:off x="5989464" y="3729387"/>
            <a:ext cx="1373175" cy="2511930"/>
          </a:xfrm>
          <a:prstGeom prst="rect">
            <a:avLst/>
          </a:prstGeom>
        </p:spPr>
      </p:pic>
      <p:sp>
        <p:nvSpPr>
          <p:cNvPr id="23" name="向下箭號 6"/>
          <p:cNvSpPr/>
          <p:nvPr/>
        </p:nvSpPr>
        <p:spPr>
          <a:xfrm>
            <a:off x="2784716" y="2820426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24" name="向下箭號 8"/>
          <p:cNvSpPr/>
          <p:nvPr/>
        </p:nvSpPr>
        <p:spPr>
          <a:xfrm>
            <a:off x="6304577" y="2820427"/>
            <a:ext cx="742950" cy="55245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25" name="文字方塊 9"/>
          <p:cNvSpPr txBox="1"/>
          <p:nvPr/>
        </p:nvSpPr>
        <p:spPr>
          <a:xfrm>
            <a:off x="1691815" y="247069"/>
            <a:ext cx="28119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Monolingual (in TL)</a:t>
            </a:r>
            <a:endParaRPr lang="zh-HK" altLang="en-US" sz="2400" dirty="0"/>
          </a:p>
        </p:txBody>
      </p:sp>
      <p:sp>
        <p:nvSpPr>
          <p:cNvPr id="26" name="文字方塊 10"/>
          <p:cNvSpPr txBox="1"/>
          <p:nvPr/>
        </p:nvSpPr>
        <p:spPr>
          <a:xfrm>
            <a:off x="5841243" y="247070"/>
            <a:ext cx="15213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2400" dirty="0" smtClean="0"/>
              <a:t>Bilingual</a:t>
            </a:r>
            <a:endParaRPr lang="zh-HK" altLang="en-US" sz="2400" dirty="0"/>
          </a:p>
        </p:txBody>
      </p:sp>
      <p:sp>
        <p:nvSpPr>
          <p:cNvPr id="27" name="文字方塊 11"/>
          <p:cNvSpPr txBox="1"/>
          <p:nvPr/>
        </p:nvSpPr>
        <p:spPr>
          <a:xfrm>
            <a:off x="675783" y="1556443"/>
            <a:ext cx="7646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Data</a:t>
            </a:r>
            <a:endParaRPr lang="zh-HK" altLang="en-US" sz="2400" dirty="0"/>
          </a:p>
        </p:txBody>
      </p:sp>
      <p:sp>
        <p:nvSpPr>
          <p:cNvPr id="28" name="文字方塊 12"/>
          <p:cNvSpPr txBox="1"/>
          <p:nvPr/>
        </p:nvSpPr>
        <p:spPr>
          <a:xfrm>
            <a:off x="675783" y="4828566"/>
            <a:ext cx="965329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Tables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53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6656" y="164326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HK" sz="2400" dirty="0" smtClean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狗喜歡大象。</a:t>
            </a:r>
            <a:endParaRPr lang="zh-HK" altLang="en-US" sz="2400" dirty="0"/>
          </a:p>
        </p:txBody>
      </p:sp>
      <p:sp>
        <p:nvSpPr>
          <p:cNvPr id="4" name="矩形 4"/>
          <p:cNvSpPr/>
          <p:nvPr/>
        </p:nvSpPr>
        <p:spPr>
          <a:xfrm>
            <a:off x="3099412" y="230602"/>
            <a:ext cx="28678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love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elephants love.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 dogs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 elephants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love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dogs love.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loves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elephants loves.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Loves dogs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Loves elephants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loves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dogs loves.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向下箭號 5"/>
          <p:cNvSpPr/>
          <p:nvPr/>
        </p:nvSpPr>
        <p:spPr>
          <a:xfrm rot="16200000">
            <a:off x="2092731" y="1597868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圖片 7"/>
          <p:cNvPicPr>
            <a:picLocks noChangeAspect="1"/>
          </p:cNvPicPr>
          <p:nvPr/>
        </p:nvPicPr>
        <p:blipFill rotWithShape="1">
          <a:blip r:embed="rId2"/>
          <a:srcRect t="-6419" r="64968" b="1"/>
          <a:stretch/>
        </p:blipFill>
        <p:spPr>
          <a:xfrm>
            <a:off x="2272397" y="4586086"/>
            <a:ext cx="2077627" cy="1689149"/>
          </a:xfrm>
          <a:prstGeom prst="rect">
            <a:avLst/>
          </a:prstGeom>
        </p:spPr>
      </p:pic>
      <p:pic>
        <p:nvPicPr>
          <p:cNvPr id="7" name="圖片 9"/>
          <p:cNvPicPr>
            <a:picLocks noChangeAspect="1"/>
          </p:cNvPicPr>
          <p:nvPr/>
        </p:nvPicPr>
        <p:blipFill rotWithShape="1">
          <a:blip r:embed="rId3"/>
          <a:srcRect l="-1600" t="-9036" r="72584" b="11858"/>
          <a:stretch/>
        </p:blipFill>
        <p:spPr>
          <a:xfrm>
            <a:off x="4771756" y="4575067"/>
            <a:ext cx="2199854" cy="1642425"/>
          </a:xfrm>
          <a:prstGeom prst="rect">
            <a:avLst/>
          </a:prstGeom>
        </p:spPr>
      </p:pic>
      <p:sp>
        <p:nvSpPr>
          <p:cNvPr id="8" name="向下箭號 10"/>
          <p:cNvSpPr/>
          <p:nvPr/>
        </p:nvSpPr>
        <p:spPr>
          <a:xfrm rot="16200000">
            <a:off x="6172873" y="1597868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11"/>
          <p:cNvSpPr/>
          <p:nvPr/>
        </p:nvSpPr>
        <p:spPr>
          <a:xfrm>
            <a:off x="6971610" y="1720204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HK" sz="1400" kern="1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Dogs love elephants.</a:t>
            </a:r>
            <a:endParaRPr lang="zh-TW" altLang="zh-HK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接點 15"/>
          <p:cNvCxnSpPr>
            <a:stCxn id="6" idx="0"/>
            <a:endCxn id="5" idx="1"/>
          </p:cNvCxnSpPr>
          <p:nvPr/>
        </p:nvCxnSpPr>
        <p:spPr>
          <a:xfrm rot="16200000" flipV="1">
            <a:off x="1717450" y="2992324"/>
            <a:ext cx="2340518" cy="847005"/>
          </a:xfrm>
          <a:prstGeom prst="bentConnector3">
            <a:avLst>
              <a:gd name="adj1" fmla="val 22771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8"/>
          <p:cNvCxnSpPr>
            <a:stCxn id="6" idx="0"/>
            <a:endCxn id="8" idx="1"/>
          </p:cNvCxnSpPr>
          <p:nvPr/>
        </p:nvCxnSpPr>
        <p:spPr>
          <a:xfrm rot="5400000" flipH="1" flipV="1">
            <a:off x="3757520" y="1799259"/>
            <a:ext cx="2340518" cy="3233137"/>
          </a:xfrm>
          <a:prstGeom prst="bentConnector3">
            <a:avLst>
              <a:gd name="adj1" fmla="val 22771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21"/>
          <p:cNvCxnSpPr>
            <a:stCxn id="7" idx="0"/>
          </p:cNvCxnSpPr>
          <p:nvPr/>
        </p:nvCxnSpPr>
        <p:spPr>
          <a:xfrm rot="5400000" flipH="1" flipV="1">
            <a:off x="5003666" y="3113582"/>
            <a:ext cx="2329502" cy="593469"/>
          </a:xfrm>
          <a:prstGeom prst="bentConnector3">
            <a:avLst>
              <a:gd name="adj1" fmla="val 22047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33"/>
          <p:cNvSpPr txBox="1"/>
          <p:nvPr/>
        </p:nvSpPr>
        <p:spPr>
          <a:xfrm>
            <a:off x="2628826" y="6087084"/>
            <a:ext cx="15324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Bilingual Table</a:t>
            </a:r>
            <a:endParaRPr lang="zh-HK" altLang="en-US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4927779" y="6117564"/>
            <a:ext cx="19171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Monolingual Table</a:t>
            </a:r>
            <a:endParaRPr lang="zh-HK" altLang="en-US" dirty="0"/>
          </a:p>
        </p:txBody>
      </p:sp>
      <p:sp>
        <p:nvSpPr>
          <p:cNvPr id="15" name="文字方塊 35"/>
          <p:cNvSpPr txBox="1"/>
          <p:nvPr/>
        </p:nvSpPr>
        <p:spPr>
          <a:xfrm>
            <a:off x="225846" y="1133285"/>
            <a:ext cx="13141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User’s Input</a:t>
            </a:r>
            <a:endParaRPr lang="zh-HK" altLang="en-US" dirty="0"/>
          </a:p>
        </p:txBody>
      </p:sp>
      <p:sp>
        <p:nvSpPr>
          <p:cNvPr id="16" name="文字方塊 36"/>
          <p:cNvSpPr txBox="1"/>
          <p:nvPr/>
        </p:nvSpPr>
        <p:spPr>
          <a:xfrm>
            <a:off x="6971610" y="1133557"/>
            <a:ext cx="12186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MT Output</a:t>
            </a:r>
            <a:endParaRPr lang="zh-HK" altLang="en-US" dirty="0"/>
          </a:p>
        </p:txBody>
      </p:sp>
      <p:pic>
        <p:nvPicPr>
          <p:cNvPr id="17" name="圖片 4"/>
          <p:cNvPicPr>
            <a:picLocks noChangeAspect="1"/>
          </p:cNvPicPr>
          <p:nvPr/>
        </p:nvPicPr>
        <p:blipFill rotWithShape="1">
          <a:blip r:embed="rId4"/>
          <a:srcRect l="-473" t="-818" r="63245" b="5295"/>
          <a:stretch/>
        </p:blipFill>
        <p:spPr>
          <a:xfrm>
            <a:off x="427851" y="3646922"/>
            <a:ext cx="1373175" cy="2511930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 rot="1454524">
            <a:off x="1859508" y="5018291"/>
            <a:ext cx="341123" cy="35812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554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/>
      <p:bldP spid="13" grpId="0" animBg="1"/>
      <p:bldP spid="14" grpId="0" animBg="1"/>
      <p:bldP spid="16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5134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Traditional Approaches to Machine Translation</a:t>
            </a:r>
            <a:endParaRPr dirty="0">
              <a:latin typeface="+mn-lt"/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319812" y="4737325"/>
            <a:ext cx="8325674" cy="1437386"/>
            <a:chOff x="1593000" y="2322568"/>
            <a:chExt cx="5957975" cy="643500"/>
          </a:xfrm>
        </p:grpSpPr>
        <p:sp>
          <p:nvSpPr>
            <p:cNvPr id="118" name="Shape 1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Statistical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03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Translation Model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(“I”|“</a:t>
              </a:r>
              <a:r>
                <a:rPr lang="en" sz="1800" dirty="0" err="1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i="1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(“go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”|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...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Language Model: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我乘公車去學校”)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319812" y="3273991"/>
            <a:ext cx="8325674" cy="1437386"/>
            <a:chOff x="1593000" y="2322568"/>
            <a:chExt cx="5957975" cy="643500"/>
          </a:xfrm>
        </p:grpSpPr>
        <p:sp>
          <p:nvSpPr>
            <p:cNvPr id="126" name="Shape 1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Example-based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02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bus.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u="sng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taxi</a:t>
              </a: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 我乘</a:t>
              </a:r>
              <a:r>
                <a:rPr lang="en" sz="1800" u="sng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計程車</a:t>
              </a: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去學校。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我乘公車去學校。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319812" y="1810636"/>
            <a:ext cx="8325674" cy="1437386"/>
            <a:chOff x="1593000" y="2322568"/>
            <a:chExt cx="5957975" cy="643500"/>
          </a:xfrm>
        </p:grpSpPr>
        <p:sp>
          <p:nvSpPr>
            <p:cNvPr id="134" name="Shape 1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Rule-based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01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bus.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我／去／學校／乘／公車／。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我乘公車去學校。</a:t>
              </a:r>
              <a:endParaRPr sz="180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Approach: Neural Machine Translation</a:t>
            </a:r>
            <a:endParaRPr dirty="0"/>
          </a:p>
        </p:txBody>
      </p:sp>
      <p:sp>
        <p:nvSpPr>
          <p:cNvPr id="151" name="Shape 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solidFill>
                  <a:srgbClr val="0070C0"/>
                </a:solidFill>
                <a:latin typeface="+mn-lt"/>
              </a:rPr>
              <a:t>Deep Learning:</a:t>
            </a:r>
            <a:r>
              <a:rPr lang="en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  <a:r>
              <a:rPr lang="en" sz="2400" dirty="0">
                <a:latin typeface="+mn-lt"/>
              </a:rPr>
              <a:t>the use of </a:t>
            </a:r>
            <a:r>
              <a:rPr lang="en" sz="2400" dirty="0">
                <a:solidFill>
                  <a:srgbClr val="0070C0"/>
                </a:solidFill>
                <a:latin typeface="+mn-lt"/>
              </a:rPr>
              <a:t>multiple layers of artificial neurons</a:t>
            </a:r>
            <a:endParaRPr sz="2400" dirty="0">
              <a:solidFill>
                <a:srgbClr val="0070C0"/>
              </a:solidFill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solidFill>
                  <a:srgbClr val="0070C0"/>
                </a:solidFill>
                <a:latin typeface="+mn-lt"/>
              </a:rPr>
              <a:t>Automatic feature engineering: </a:t>
            </a:r>
            <a:r>
              <a:rPr lang="en" sz="2400" dirty="0">
                <a:latin typeface="+mn-lt"/>
              </a:rPr>
              <a:t>Converting the input into an internal representation that captures the features of the input by using deep neural </a:t>
            </a:r>
            <a:r>
              <a:rPr lang="en" sz="2400" dirty="0" smtClean="0">
                <a:latin typeface="+mn-lt"/>
              </a:rPr>
              <a:t>networks</a:t>
            </a:r>
            <a:endParaRPr lang="en-US"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smtClean="0">
                <a:latin typeface="+mn-lt"/>
              </a:rPr>
              <a:t>Areas of Application: </a:t>
            </a:r>
            <a:r>
              <a:rPr lang="en" sz="2400" dirty="0" smtClean="0">
                <a:solidFill>
                  <a:srgbClr val="0070C0"/>
                </a:solidFill>
                <a:latin typeface="+mn-lt"/>
              </a:rPr>
              <a:t>Speech recognition, 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handwriting recognition, </a:t>
            </a:r>
            <a:r>
              <a:rPr lang="en-US" sz="2400" dirty="0" err="1" smtClean="0">
                <a:solidFill>
                  <a:srgbClr val="0070C0"/>
                </a:solidFill>
                <a:latin typeface="+mn-lt"/>
              </a:rPr>
              <a:t>i</a:t>
            </a:r>
            <a:r>
              <a:rPr lang="en" sz="2400" dirty="0" smtClean="0">
                <a:solidFill>
                  <a:srgbClr val="0070C0"/>
                </a:solidFill>
                <a:latin typeface="+mn-lt"/>
              </a:rPr>
              <a:t>mage processing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, and machine translation</a:t>
            </a:r>
            <a:endParaRPr sz="2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562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01868" y="7465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smtClean="0">
                <a:latin typeface="Calibri" charset="0"/>
                <a:ea typeface="Calibri" charset="0"/>
                <a:cs typeface="Calibri" charset="0"/>
              </a:rPr>
              <a:t>Neural </a:t>
            </a:r>
            <a:r>
              <a:rPr lang="en" sz="3600" b="0" dirty="0">
                <a:latin typeface="Calibri" charset="0"/>
                <a:ea typeface="Calibri" charset="0"/>
                <a:cs typeface="Calibri" charset="0"/>
              </a:rPr>
              <a:t>Machine Translation</a:t>
            </a:r>
            <a:endParaRPr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4493340" y="4420429"/>
            <a:ext cx="4581833" cy="55469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SzPts val="2400"/>
              <a:buNone/>
            </a:pPr>
            <a:r>
              <a:rPr lang="en-US" altLang="zh-HK" sz="20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zh-HK" sz="2000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http</a:t>
            </a:r>
            <a:r>
              <a:rPr lang="en-US" altLang="zh-HK" sz="2000" dirty="0">
                <a:latin typeface="Calibri" charset="0"/>
                <a:ea typeface="Calibri" charset="0"/>
                <a:cs typeface="Calibri" charset="0"/>
                <a:hlinkClick r:id="rId3"/>
              </a:rPr>
              <a:t>://</a:t>
            </a:r>
            <a:r>
              <a:rPr lang="en-US" altLang="zh-HK" sz="2000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aclweb.org/anthology/D17-1149</a:t>
            </a:r>
            <a:r>
              <a:rPr lang="en-US" altLang="zh-HK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sz="20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21" y="807631"/>
            <a:ext cx="3068402" cy="226406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21" y="3071695"/>
            <a:ext cx="3068402" cy="36879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783" y="807631"/>
            <a:ext cx="28479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282901"/>
            <a:ext cx="7176052" cy="3588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815" y="1890406"/>
            <a:ext cx="125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d</a:t>
            </a:r>
            <a:r>
              <a:rPr lang="en-US" sz="2400" dirty="0" smtClean="0"/>
              <a:t>endrite</a:t>
            </a:r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樹突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4770" y="4497460"/>
            <a:ext cx="146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xon 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軸突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5590" y="5597827"/>
            <a:ext cx="1181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n</a:t>
            </a:r>
            <a:r>
              <a:rPr lang="en-US" sz="2400" dirty="0" smtClean="0"/>
              <a:t>ucleus</a:t>
            </a:r>
            <a:endParaRPr lang="en-US" sz="2400" dirty="0"/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細胞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核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7" name="Straight Arrow Connector 6"/>
          <p:cNvCxnSpPr>
            <a:stCxn id="19" idx="0"/>
          </p:cNvCxnSpPr>
          <p:nvPr/>
        </p:nvCxnSpPr>
        <p:spPr>
          <a:xfrm flipH="1" flipV="1">
            <a:off x="3125629" y="4320423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0153" y="2305904"/>
            <a:ext cx="21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  <a:ea typeface="Microsoft JhengHei" charset="-120"/>
                <a:cs typeface="Microsoft JhengHei" charset="-120"/>
              </a:rPr>
              <a:t>a</a:t>
            </a:r>
            <a:r>
              <a:rPr lang="en-US" sz="2400" dirty="0" smtClean="0">
                <a:latin typeface="+mn-lt"/>
                <a:ea typeface="Microsoft JhengHei" charset="-120"/>
                <a:cs typeface="Microsoft JhengHei" charset="-120"/>
              </a:rPr>
              <a:t>xon terminal</a:t>
            </a:r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 smtClean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1450" y="4582976"/>
            <a:ext cx="132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“output” to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5062" y="4584111"/>
            <a:ext cx="95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“input” </a:t>
            </a:r>
          </a:p>
          <a:p>
            <a:r>
              <a:rPr lang="en-US" altLang="zh-TW" dirty="0" smtClean="0"/>
              <a:t>from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8255872" y="4004855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215116" y="4004854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19098954">
            <a:off x="1162302" y="5052455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ight Arrow 13"/>
          <p:cNvSpPr/>
          <p:nvPr/>
        </p:nvSpPr>
        <p:spPr>
          <a:xfrm rot="1774072">
            <a:off x="826510" y="2787642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 rot="2942994">
            <a:off x="1792258" y="2007029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ight Arrow 15"/>
          <p:cNvSpPr/>
          <p:nvPr/>
        </p:nvSpPr>
        <p:spPr>
          <a:xfrm rot="19829751">
            <a:off x="7882728" y="3255117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ight Arrow 16"/>
          <p:cNvSpPr/>
          <p:nvPr/>
        </p:nvSpPr>
        <p:spPr>
          <a:xfrm rot="19174218">
            <a:off x="7125322" y="3011644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ight Arrow 17"/>
          <p:cNvSpPr/>
          <p:nvPr/>
        </p:nvSpPr>
        <p:spPr>
          <a:xfrm rot="1643262">
            <a:off x="7841600" y="5514279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ight Arrow 18"/>
          <p:cNvSpPr/>
          <p:nvPr/>
        </p:nvSpPr>
        <p:spPr>
          <a:xfrm rot="3888581">
            <a:off x="6945060" y="5801081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2008650" y="5469157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7166" y="4639363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58976" y="3660378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197424" y="2575969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s</a:t>
            </a:r>
            <a:r>
              <a:rPr lang="en-US" altLang="zh-TW" sz="2400" dirty="0" smtClean="0"/>
              <a:t>oma</a:t>
            </a:r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細胞體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197424" y="3406966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684419" y="4662029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21798" y="3614795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Artificial Neuron</a:t>
            </a:r>
            <a:endParaRPr lang="en-US" dirty="0">
              <a:latin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601561" y="2460132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Oval 27"/>
          <p:cNvSpPr/>
          <p:nvPr/>
        </p:nvSpPr>
        <p:spPr>
          <a:xfrm>
            <a:off x="1601561" y="3742968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1601561" y="502580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Oval 29"/>
          <p:cNvSpPr/>
          <p:nvPr/>
        </p:nvSpPr>
        <p:spPr>
          <a:xfrm>
            <a:off x="6923864" y="3742968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3989071" y="3702773"/>
            <a:ext cx="1993302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982373" y="4074563"/>
            <a:ext cx="941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44655" y="2791728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244655" y="4074563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44655" y="4074563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30561" y="3702773"/>
            <a:ext cx="0" cy="74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119935" y="3880470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mtClean="0"/>
              <a:t>Sum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30559" y="3803526"/>
            <a:ext cx="1072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smtClean="0"/>
              <a:t>Activation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Function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71375" y="3202312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Output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98150" y="1840487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Input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242381" y="5846971"/>
            <a:ext cx="1361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(~dendrites)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840071" y="4451450"/>
            <a:ext cx="886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(~a</a:t>
            </a:r>
            <a:r>
              <a:rPr lang="en-US" smtClean="0"/>
              <a:t>xon)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87201" y="4492530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(~soma</a:t>
            </a:r>
            <a:r>
              <a:rPr lang="en-US" dirty="0" smtClean="0"/>
              <a:t>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4926959" y="2624494"/>
            <a:ext cx="1726165" cy="807244"/>
          </a:xfrm>
          <a:prstGeom prst="wedgeRectCallout">
            <a:avLst>
              <a:gd name="adj1" fmla="val -26213"/>
              <a:gd name="adj2" fmla="val 9081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If the sum of the input &gt; 0, the output = 1.</a:t>
            </a:r>
            <a:endParaRPr lang="en-US" sz="1400" dirty="0"/>
          </a:p>
        </p:txBody>
      </p:sp>
      <p:sp>
        <p:nvSpPr>
          <p:cNvPr id="45" name="Rectangular Callout 44"/>
          <p:cNvSpPr/>
          <p:nvPr/>
        </p:nvSpPr>
        <p:spPr>
          <a:xfrm>
            <a:off x="3275452" y="2624494"/>
            <a:ext cx="1567576" cy="807244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Adding (input value x weight)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1601561" y="2460131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7" name="Oval 46"/>
          <p:cNvSpPr/>
          <p:nvPr/>
        </p:nvSpPr>
        <p:spPr>
          <a:xfrm>
            <a:off x="1601558" y="3742966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48" name="Oval 47"/>
          <p:cNvSpPr/>
          <p:nvPr/>
        </p:nvSpPr>
        <p:spPr>
          <a:xfrm>
            <a:off x="1601558" y="5025800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9" name="Oval 48"/>
          <p:cNvSpPr/>
          <p:nvPr/>
        </p:nvSpPr>
        <p:spPr>
          <a:xfrm>
            <a:off x="6923864" y="3742966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50" name="Up Arrow Callout 49"/>
          <p:cNvSpPr/>
          <p:nvPr/>
        </p:nvSpPr>
        <p:spPr>
          <a:xfrm>
            <a:off x="3975309" y="4735783"/>
            <a:ext cx="951650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Ans</a:t>
            </a:r>
            <a:r>
              <a:rPr lang="en-US" sz="2000" dirty="0" smtClean="0"/>
              <a:t>: 0.8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1756748" y="3171592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</a:t>
            </a:r>
            <a:r>
              <a:rPr lang="en-US" smtClean="0"/>
              <a:t>= 0.5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88210" y="3766784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56748" y="4707973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3" grpId="0"/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40021" y="3045744"/>
            <a:ext cx="2830286" cy="134982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 list of numbers</a:t>
            </a:r>
            <a:endParaRPr lang="en-US" sz="2800" dirty="0"/>
          </a:p>
        </p:txBody>
      </p:sp>
      <p:sp>
        <p:nvSpPr>
          <p:cNvPr id="52" name="Rectangle 51"/>
          <p:cNvSpPr/>
          <p:nvPr/>
        </p:nvSpPr>
        <p:spPr>
          <a:xfrm>
            <a:off x="4979907" y="3045743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 number</a:t>
            </a:r>
            <a:endParaRPr lang="en-US" sz="2800" dirty="0"/>
          </a:p>
        </p:txBody>
      </p:sp>
      <p:sp>
        <p:nvSpPr>
          <p:cNvPr id="53" name="Right Arrow 52"/>
          <p:cNvSpPr/>
          <p:nvPr/>
        </p:nvSpPr>
        <p:spPr>
          <a:xfrm>
            <a:off x="4207021" y="3328773"/>
            <a:ext cx="968828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uble Bracket 53"/>
          <p:cNvSpPr/>
          <p:nvPr/>
        </p:nvSpPr>
        <p:spPr>
          <a:xfrm>
            <a:off x="471368" y="2745678"/>
            <a:ext cx="665199" cy="1955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13647" y="332877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65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0198" y="165564"/>
            <a:ext cx="6758215" cy="600948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Artificial Neural </a:t>
            </a:r>
            <a:r>
              <a:rPr lang="en-US" sz="3200" dirty="0" smtClean="0">
                <a:latin typeface="+mn-lt"/>
              </a:rPr>
              <a:t>Network: </a:t>
            </a:r>
            <a:r>
              <a:rPr lang="en-US" sz="3200" dirty="0">
                <a:latin typeface="+mn-lt"/>
              </a:rPr>
              <a:t>Many Neurons</a:t>
            </a:r>
            <a:r>
              <a:rPr lang="zh-TW" altLang="en-US" sz="3200" dirty="0">
                <a:latin typeface="+mn-lt"/>
              </a:rPr>
              <a:t> </a:t>
            </a:r>
            <a:endParaRPr lang="en-US" sz="3200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9651" y="1016465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Hidden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1529833" y="2000227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29833" y="3154117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29833" y="4967847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50043" y="1668634"/>
            <a:ext cx="643094" cy="663191"/>
          </a:xfrm>
          <a:prstGeom prst="ellipse">
            <a:avLst/>
          </a:prstGeom>
          <a:ln>
            <a:solidFill>
              <a:srgbClr val="008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61766" y="2906254"/>
            <a:ext cx="643094" cy="663191"/>
          </a:xfrm>
          <a:prstGeom prst="ellipse">
            <a:avLst/>
          </a:prstGeom>
          <a:ln>
            <a:solidFill>
              <a:srgbClr val="008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50043" y="4143874"/>
            <a:ext cx="643094" cy="663191"/>
          </a:xfrm>
          <a:prstGeom prst="ellipse">
            <a:avLst/>
          </a:prstGeom>
          <a:ln>
            <a:solidFill>
              <a:srgbClr val="008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50043" y="5381494"/>
            <a:ext cx="643094" cy="663191"/>
          </a:xfrm>
          <a:prstGeom prst="ellipse">
            <a:avLst/>
          </a:prstGeom>
          <a:ln>
            <a:solidFill>
              <a:srgbClr val="008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3498" y="1628437"/>
            <a:ext cx="1119465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Neuron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33501" y="2866061"/>
            <a:ext cx="1119465" cy="743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Neuron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33500" y="4105358"/>
            <a:ext cx="1119465" cy="7435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Neuron</a:t>
            </a:r>
            <a:r>
              <a:rPr lang="zh-TW" altLang="en-US" dirty="0" smtClean="0"/>
              <a:t> </a:t>
            </a:r>
            <a:r>
              <a:rPr lang="en-US" altLang="zh-TW" dirty="0" smtClean="0"/>
              <a:t>n-1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933499" y="5344655"/>
            <a:ext cx="1119465" cy="7435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Neuron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052963" y="2000227"/>
            <a:ext cx="1797080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72927" y="2000227"/>
            <a:ext cx="1760571" cy="331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172927" y="2000227"/>
            <a:ext cx="1760571" cy="1485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72927" y="2000227"/>
            <a:ext cx="1760571" cy="329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72927" y="2331823"/>
            <a:ext cx="1760574" cy="906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172927" y="3237851"/>
            <a:ext cx="1760574" cy="247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72927" y="3237851"/>
            <a:ext cx="1760574" cy="2061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052966" y="3237850"/>
            <a:ext cx="18088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72927" y="2331823"/>
            <a:ext cx="1760573" cy="2145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72927" y="3485713"/>
            <a:ext cx="1760573" cy="991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72927" y="4477148"/>
            <a:ext cx="1760573" cy="822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052965" y="4475470"/>
            <a:ext cx="1797078" cy="1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19425" y="101437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72927" y="2331823"/>
            <a:ext cx="1760572" cy="3384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172927" y="3485713"/>
            <a:ext cx="1760572" cy="2230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172927" y="5299443"/>
            <a:ext cx="1760572" cy="417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052964" y="5713090"/>
            <a:ext cx="1797079" cy="3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34112" y="1014371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Output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52963" y="2000227"/>
            <a:ext cx="1808803" cy="1237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052963" y="2000227"/>
            <a:ext cx="1797080" cy="2475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52963" y="2000227"/>
            <a:ext cx="1797080" cy="3712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052966" y="2000230"/>
            <a:ext cx="1797077" cy="1237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52966" y="3237851"/>
            <a:ext cx="1797077" cy="1237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52966" y="3237851"/>
            <a:ext cx="1797077" cy="2475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052965" y="2000230"/>
            <a:ext cx="1797078" cy="2476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52965" y="3237850"/>
            <a:ext cx="1808801" cy="1239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052965" y="4477148"/>
            <a:ext cx="1797078" cy="1235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052964" y="2000230"/>
            <a:ext cx="1797079" cy="3716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052964" y="3237850"/>
            <a:ext cx="1808802" cy="2478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052964" y="4475470"/>
            <a:ext cx="1797079" cy="1240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22109" y="4240090"/>
            <a:ext cx="769121" cy="37606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ctr"/>
            <a:r>
              <a:rPr lang="is-IS" sz="3200" smtClean="0"/>
              <a:t>…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4192031" y="3694586"/>
            <a:ext cx="769121" cy="37606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ctr"/>
            <a:r>
              <a:rPr lang="is-IS" sz="3200" smtClean="0"/>
              <a:t>…</a:t>
            </a:r>
            <a:endParaRPr 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6850043" y="3683615"/>
            <a:ext cx="769121" cy="37606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ctr"/>
            <a:r>
              <a:rPr lang="is-IS" sz="3200" smtClean="0"/>
              <a:t>…</a:t>
            </a:r>
            <a:endParaRPr lang="en-US" sz="3200" dirty="0"/>
          </a:p>
        </p:txBody>
      </p:sp>
      <p:sp>
        <p:nvSpPr>
          <p:cNvPr id="58" name="Double Bracket 57"/>
          <p:cNvSpPr/>
          <p:nvPr/>
        </p:nvSpPr>
        <p:spPr>
          <a:xfrm>
            <a:off x="453400" y="3198910"/>
            <a:ext cx="705678" cy="115389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0</a:t>
            </a:r>
          </a:p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0</a:t>
            </a:r>
          </a:p>
          <a:p>
            <a:pPr algn="ctr"/>
            <a:r>
              <a:rPr lang="en-US" sz="1800" dirty="0" smtClean="0"/>
              <a:t>1</a:t>
            </a:r>
          </a:p>
        </p:txBody>
      </p:sp>
      <p:sp>
        <p:nvSpPr>
          <p:cNvPr id="59" name="Double Bracket 58"/>
          <p:cNvSpPr/>
          <p:nvPr/>
        </p:nvSpPr>
        <p:spPr>
          <a:xfrm>
            <a:off x="7918630" y="2759208"/>
            <a:ext cx="705678" cy="2224877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0</a:t>
            </a:r>
          </a:p>
          <a:p>
            <a:pPr algn="ctr"/>
            <a:r>
              <a:rPr lang="en-US" sz="1800" dirty="0" smtClean="0"/>
              <a:t>0</a:t>
            </a:r>
          </a:p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1</a:t>
            </a:r>
          </a:p>
          <a:p>
            <a:pPr algn="ctr"/>
            <a:r>
              <a:rPr lang="en-US" sz="1800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817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56" grpId="0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</a:t>
            </a:r>
            <a:r>
              <a:rPr lang="en-US" altLang="zh-CN" dirty="0" smtClean="0"/>
              <a:t>ranslation Technology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221545"/>
              </p:ext>
            </p:extLst>
          </p:nvPr>
        </p:nvGraphicFramePr>
        <p:xfrm>
          <a:off x="457200" y="1846263"/>
          <a:ext cx="7908925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3310467" y="3342588"/>
            <a:ext cx="1151466" cy="60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1826682" y="2641601"/>
            <a:ext cx="1109134" cy="465666"/>
          </a:xfrm>
          <a:prstGeom prst="wedgeRectCallout">
            <a:avLst>
              <a:gd name="adj1" fmla="val 64073"/>
              <a:gd name="adj2" fmla="val -694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Automatic Translation</a:t>
            </a:r>
            <a:endParaRPr lang="zh-TW" altLang="en-US" sz="1400" dirty="0"/>
          </a:p>
        </p:txBody>
      </p:sp>
      <p:sp>
        <p:nvSpPr>
          <p:cNvPr id="7" name="矩形圖說文字 6"/>
          <p:cNvSpPr/>
          <p:nvPr/>
        </p:nvSpPr>
        <p:spPr>
          <a:xfrm>
            <a:off x="5560483" y="2641601"/>
            <a:ext cx="1109134" cy="465666"/>
          </a:xfrm>
          <a:prstGeom prst="wedgeRectCallout">
            <a:avLst>
              <a:gd name="adj1" fmla="val -61881"/>
              <a:gd name="adj2" fmla="val 760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Interactive Translation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72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Artificial Neural Network</a:t>
            </a:r>
            <a:endParaRPr lang="en-US" dirty="0">
              <a:latin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86988" y="3448867"/>
            <a:ext cx="2830286" cy="134982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 list of numbers</a:t>
            </a:r>
            <a:endParaRPr lang="en-US" sz="2800" dirty="0"/>
          </a:p>
        </p:txBody>
      </p:sp>
      <p:sp>
        <p:nvSpPr>
          <p:cNvPr id="52" name="Rectangle 51"/>
          <p:cNvSpPr/>
          <p:nvPr/>
        </p:nvSpPr>
        <p:spPr>
          <a:xfrm>
            <a:off x="4926874" y="3448866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 number</a:t>
            </a:r>
            <a:endParaRPr lang="en-US" sz="2800" dirty="0"/>
          </a:p>
        </p:txBody>
      </p:sp>
      <p:sp>
        <p:nvSpPr>
          <p:cNvPr id="54" name="Double Bracket 53"/>
          <p:cNvSpPr/>
          <p:nvPr/>
        </p:nvSpPr>
        <p:spPr>
          <a:xfrm>
            <a:off x="418335" y="3148801"/>
            <a:ext cx="665199" cy="1955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60614" y="373189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926874" y="3448866"/>
            <a:ext cx="2830286" cy="1349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Another list </a:t>
            </a:r>
            <a:r>
              <a:rPr lang="en-US" sz="2800" dirty="0"/>
              <a:t>of </a:t>
            </a:r>
            <a:r>
              <a:rPr lang="en-US" sz="2800" dirty="0" smtClean="0"/>
              <a:t>numbers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(</a:t>
            </a:r>
            <a:r>
              <a:rPr lang="en-US" sz="2000" dirty="0">
                <a:solidFill>
                  <a:srgbClr val="FFFF00"/>
                </a:solidFill>
              </a:rPr>
              <a:t>more “meaningful</a:t>
            </a:r>
            <a:r>
              <a:rPr lang="en-US" sz="2000" dirty="0" smtClean="0">
                <a:solidFill>
                  <a:srgbClr val="FFFF00"/>
                </a:solidFill>
              </a:rPr>
              <a:t>”)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Double Bracket 8"/>
          <p:cNvSpPr/>
          <p:nvPr/>
        </p:nvSpPr>
        <p:spPr>
          <a:xfrm>
            <a:off x="8013921" y="2041931"/>
            <a:ext cx="705678" cy="3964704"/>
          </a:xfrm>
          <a:prstGeom prst="bracketPair">
            <a:avLst/>
          </a:prstGeom>
          <a:solidFill>
            <a:schemeClr val="bg1"/>
          </a:solidFill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0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1</a:t>
            </a:r>
          </a:p>
          <a:p>
            <a:pPr algn="ctr"/>
            <a:r>
              <a:rPr lang="en-US" sz="3200" dirty="0" smtClean="0"/>
              <a:t>0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4153988" y="3731896"/>
            <a:ext cx="968828" cy="7184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Artificial Neural Network and Image Processing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7216" y="26093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Double Bracket 15"/>
          <p:cNvSpPr/>
          <p:nvPr/>
        </p:nvSpPr>
        <p:spPr>
          <a:xfrm>
            <a:off x="6582185" y="32177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0.300.10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60516" y="33268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6973411" y="5281684"/>
            <a:ext cx="1774209" cy="1023582"/>
          </a:xfrm>
          <a:prstGeom prst="wedgeRectCallout">
            <a:avLst>
              <a:gd name="adj1" fmla="val -34679"/>
              <a:gd name="adj2" fmla="val -828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kern="0" dirty="0">
                <a:solidFill>
                  <a:srgbClr val="008E00"/>
                </a:solidFill>
                <a:sym typeface="Arial"/>
              </a:rPr>
              <a:t>Multi-class Classification</a:t>
            </a:r>
            <a:endParaRPr lang="zh-HK" altLang="en-US" kern="0" dirty="0">
              <a:solidFill>
                <a:srgbClr val="008E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61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+mn-lt"/>
              </a:rPr>
              <a:t>NMT as a Prediction Problem:</a:t>
            </a:r>
            <a:br>
              <a:rPr lang="en" sz="4400" dirty="0" smtClean="0">
                <a:latin typeface="+mn-lt"/>
              </a:rPr>
            </a:br>
            <a:r>
              <a:rPr lang="en" sz="4400" dirty="0" smtClean="0">
                <a:latin typeface="+mn-lt"/>
              </a:rPr>
              <a:t>Given X, what is the next word?</a:t>
            </a:r>
            <a:endParaRPr sz="4400" dirty="0">
              <a:latin typeface="+mn-lt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Given the following:</a:t>
            </a:r>
            <a:endParaRPr sz="2400" dirty="0">
              <a:solidFill>
                <a:srgbClr val="0070C0"/>
              </a:solidFill>
              <a:latin typeface="+mn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+mn-lt"/>
              </a:rPr>
              <a:t>ST: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I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go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to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school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by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bus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. 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endParaRPr lang="en" sz="2400" dirty="0" smtClean="0">
              <a:solidFill>
                <a:schemeClr val="tx1"/>
              </a:solidFill>
              <a:latin typeface="+mn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tx1"/>
                </a:solidFill>
                <a:latin typeface="+mn-lt"/>
              </a:rPr>
              <a:t>TT: </a:t>
            </a:r>
            <a:r>
              <a:rPr lang="en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我</a:t>
            </a:r>
            <a:r>
              <a:rPr lang="en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/ </a:t>
            </a:r>
            <a:r>
              <a:rPr lang="en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乘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Which of the following is mo</a:t>
            </a:r>
            <a:r>
              <a:rPr lang="en-US" altLang="zh-CN" sz="2400" dirty="0" smtClean="0">
                <a:solidFill>
                  <a:srgbClr val="0070C0"/>
                </a:solidFill>
                <a:latin typeface="+mn-lt"/>
              </a:rPr>
              <a:t>st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likely to be </a:t>
            </a:r>
            <a:r>
              <a:rPr lang="en" sz="2400" dirty="0" smtClean="0">
                <a:solidFill>
                  <a:srgbClr val="0070C0"/>
                </a:solidFill>
                <a:latin typeface="+mn-lt"/>
              </a:rPr>
              <a:t>the next word?</a:t>
            </a:r>
            <a:endParaRPr sz="2400" dirty="0">
              <a:solidFill>
                <a:srgbClr val="0070C0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公車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火車</a:t>
            </a:r>
            <a:endParaRPr sz="24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學校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咖啡</a:t>
            </a:r>
            <a:endParaRPr lang="en-US" altLang="zh-CN" sz="24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電腦</a:t>
            </a:r>
            <a:endParaRPr lang="en-US" altLang="zh-CN" sz="2400" dirty="0" smtClean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翻譯</a:t>
            </a:r>
            <a:endParaRPr sz="24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48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Neural Machine Translation as Multi-class Classification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7216" y="26093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Double Bracket 15"/>
          <p:cNvSpPr/>
          <p:nvPr/>
        </p:nvSpPr>
        <p:spPr>
          <a:xfrm>
            <a:off x="6582185" y="32177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0.55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0.300.10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0.05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60516" y="33268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cat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iger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og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that the picture</a:t>
            </a:r>
          </a:p>
          <a:p>
            <a:pPr marL="6350"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 is a </a:t>
            </a:r>
            <a:r>
              <a:rPr lang="is-IS" sz="1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…</a:t>
            </a:r>
            <a:endParaRPr lang="en-US" sz="14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2278" y="1729546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5" name="TextBox 24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Double Bracket 25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0.02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0.95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518201" y="2291379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8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2" grpId="0" animBg="1"/>
      <p:bldP spid="16" grpId="0" animBg="1"/>
      <p:bldP spid="18" grpId="0"/>
      <p:bldP spid="20" grpId="0"/>
      <p:bldP spid="21" grpId="0" animBg="1"/>
      <p:bldP spid="23" grpId="0" animBg="1"/>
      <p:bldP spid="24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1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0.96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0.01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7178" y="1690760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30" name="Double Bracket 29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01826" y="2784321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2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0.96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0.03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0.01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0.80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3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3529882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30" name="Double Bracket 29"/>
          <p:cNvSpPr/>
          <p:nvPr/>
        </p:nvSpPr>
        <p:spPr>
          <a:xfrm>
            <a:off x="184780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098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0.80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0.10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0.75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0.25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我乘公車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4262718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5" name="Double Bracket 24"/>
          <p:cNvSpPr/>
          <p:nvPr/>
        </p:nvSpPr>
        <p:spPr>
          <a:xfrm>
            <a:off x="1846550" y="1690759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8E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8E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008E00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793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87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36" name="TextBox 35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008E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008E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0.75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0.25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008E00"/>
                  </a:solidFill>
                  <a:sym typeface="Arial"/>
                </a:rPr>
                <a:t>0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25844" y="1807019"/>
            <a:ext cx="2418202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8" name="TextBox 27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你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他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乘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走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跑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計程車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火車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去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來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學校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公司</a:t>
              </a:r>
              <a:endParaRPr lang="en-US" altLang="zh-TW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zh-TW" altLang="en-US" sz="16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公園</a:t>
              </a:r>
              <a:endParaRPr lang="en-US" sz="16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>
                  <a:solidFill>
                    <a:srgbClr val="FF0000"/>
                  </a:solidFill>
                  <a:sym typeface="Arial"/>
                </a:rPr>
                <a:t>0</a:t>
              </a:r>
              <a:endParaRPr lang="en-US" sz="1600" kern="0" dirty="0" smtClean="0">
                <a:solidFill>
                  <a:srgbClr val="FF0000"/>
                </a:solidFill>
                <a:sym typeface="Arial"/>
              </a:endParaRP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0.90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0.08</a:t>
              </a:r>
            </a:p>
            <a:p>
              <a:pPr algn="ctr" defTabSz="914400">
                <a:buClr>
                  <a:srgbClr val="000000"/>
                </a:buClr>
                <a:buFont typeface="Arial"/>
                <a:buNone/>
              </a:pPr>
              <a:r>
                <a:rPr lang="en-US" altLang="zh-TW" sz="1600" kern="0" dirty="0" smtClean="0">
                  <a:solidFill>
                    <a:srgbClr val="FF0000"/>
                  </a:solidFill>
                  <a:sym typeface="Arial"/>
                </a:rPr>
                <a:t>0.02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FFFF"/>
                </a:solidFill>
                <a:sym typeface="Arial"/>
              </a:rPr>
              <a:t>Probability</a:t>
            </a:r>
            <a:endParaRPr lang="en-US" sz="1400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Neural Machine Translation</a:t>
            </a:r>
            <a:endParaRPr lang="en-US" sz="3600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9" y="2728131"/>
            <a:ext cx="2901694" cy="23522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4453" y="1230535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FF00"/>
                </a:solidFill>
                <a:ea typeface="Arial"/>
                <a:cs typeface="Arial"/>
                <a:sym typeface="Arial"/>
              </a:rPr>
              <a:t>of the next Chinese word</a:t>
            </a:r>
            <a:endParaRPr lang="en-US" sz="1400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HK" sz="1200" kern="0" dirty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ST: I go </a:t>
            </a:r>
            <a:r>
              <a:rPr lang="en-US" altLang="zh-HK" sz="1200" kern="0" smtClean="0">
                <a:solidFill>
                  <a:srgbClr val="008E00"/>
                </a:solidFill>
                <a:cs typeface="Arial" panose="020B0604020202020204" pitchFamily="34" charset="0"/>
                <a:sym typeface="Arial"/>
              </a:rPr>
              <a:t>to school by bus.</a:t>
            </a:r>
            <a:endParaRPr lang="en-US" altLang="zh-HK" sz="1200" kern="0" dirty="0">
              <a:solidFill>
                <a:srgbClr val="008E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32698" y="4673379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</a:t>
            </a:r>
            <a:r>
              <a:rPr lang="en-US" altLang="zh-HK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T: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1200" kern="0" dirty="0" smtClean="0">
                <a:solidFill>
                  <a:srgbClr val="FF0000"/>
                </a:solidFill>
                <a:cs typeface="Arial" panose="020B0604020202020204" pitchFamily="34" charset="0"/>
                <a:sym typeface="Arial"/>
              </a:rPr>
              <a:t>我乘公車去</a:t>
            </a:r>
            <a:endParaRPr lang="en-US" altLang="zh-HK" sz="1200" kern="0" dirty="0">
              <a:solidFill>
                <a:srgbClr val="FF0000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Right Arrow 33"/>
          <p:cNvSpPr/>
          <p:nvPr/>
        </p:nvSpPr>
        <p:spPr>
          <a:xfrm rot="19663226">
            <a:off x="1286882" y="5004380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77563" y="4673379"/>
            <a:ext cx="1933780" cy="393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7935" y="1690758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1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1844502" y="1690757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FF0000"/>
                </a:solidFill>
                <a:sym typeface="Arial"/>
              </a:rPr>
              <a:t>0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1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FF0000"/>
                </a:solidFill>
                <a:sym typeface="Arial"/>
              </a:rPr>
              <a:t>0</a:t>
            </a:r>
            <a:endParaRPr lang="en-US" sz="1400" kern="0" dirty="0" smtClean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5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Neural Machine Translation</a:t>
            </a:r>
            <a:endParaRPr dirty="0"/>
          </a:p>
        </p:txBody>
      </p:sp>
      <p:sp>
        <p:nvSpPr>
          <p:cNvPr id="186" name="Shape 18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+mn-lt"/>
              </a:rPr>
              <a:t>Encoder-decoder (Recurrent Neural Networks using Long-short Term Memory Cells or Gated Recurrent Units) with Attention</a:t>
            </a:r>
            <a:r>
              <a:rPr lang="en" sz="2400" dirty="0">
                <a:latin typeface="+mn-lt"/>
              </a:rPr>
              <a:t> (</a:t>
            </a:r>
            <a:r>
              <a:rPr lang="en" sz="2400" dirty="0" err="1">
                <a:latin typeface="+mn-lt"/>
              </a:rPr>
              <a:t>Bahdanau</a:t>
            </a:r>
            <a:r>
              <a:rPr lang="en" sz="2400" dirty="0">
                <a:latin typeface="+mn-lt"/>
              </a:rPr>
              <a:t>, Cho, &amp; </a:t>
            </a:r>
            <a:r>
              <a:rPr lang="en" sz="2400" dirty="0" err="1">
                <a:latin typeface="+mn-lt"/>
              </a:rPr>
              <a:t>Bengio</a:t>
            </a:r>
            <a:r>
              <a:rPr lang="en" sz="2400" dirty="0">
                <a:latin typeface="+mn-lt"/>
              </a:rPr>
              <a:t>, 2014; Luong, Pham, &amp; Manning, 2015; Wu et al., 2016)</a:t>
            </a:r>
            <a:endParaRPr sz="2400" dirty="0"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+mn-lt"/>
              </a:rPr>
              <a:t>Convolutional Neural Networks</a:t>
            </a:r>
            <a:r>
              <a:rPr lang="en" sz="2400" dirty="0">
                <a:latin typeface="+mn-lt"/>
              </a:rPr>
              <a:t> (</a:t>
            </a:r>
            <a:r>
              <a:rPr lang="en" sz="2400" dirty="0" err="1">
                <a:latin typeface="+mn-lt"/>
              </a:rPr>
              <a:t>Gehring</a:t>
            </a:r>
            <a:r>
              <a:rPr lang="en" sz="2400" dirty="0">
                <a:latin typeface="+mn-lt"/>
              </a:rPr>
              <a:t> et al., 2017)</a:t>
            </a:r>
            <a:endParaRPr sz="2400" dirty="0"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+mn-lt"/>
              </a:rPr>
              <a:t>Self-attentional Transformers</a:t>
            </a:r>
            <a:r>
              <a:rPr lang="en" sz="2400" dirty="0">
                <a:latin typeface="+mn-lt"/>
              </a:rPr>
              <a:t> (</a:t>
            </a:r>
            <a:r>
              <a:rPr lang="en" sz="2400" dirty="0" err="1">
                <a:latin typeface="+mn-lt"/>
              </a:rPr>
              <a:t>Vaswani</a:t>
            </a:r>
            <a:r>
              <a:rPr lang="en" sz="2400" dirty="0">
                <a:latin typeface="+mn-lt"/>
              </a:rPr>
              <a:t> et al., 2017)</a:t>
            </a:r>
            <a:endParaRPr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" dirty="0" smtClean="0"/>
              <a:t>Examples</a:t>
            </a:r>
            <a:r>
              <a:rPr lang="en-US" dirty="0" smtClean="0"/>
              <a:t> </a:t>
            </a:r>
            <a:r>
              <a:rPr lang="en-US" dirty="0" smtClean="0"/>
              <a:t>(since 2016)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  <a:latin typeface="+mn-lt"/>
              </a:rPr>
              <a:t>Google Neural Machine Translation</a:t>
            </a:r>
            <a:endParaRPr sz="2400">
              <a:solidFill>
                <a:schemeClr val="dk1"/>
              </a:solidFill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  <a:latin typeface="+mn-lt"/>
              </a:rPr>
              <a:t>Microsoft Translator</a:t>
            </a:r>
            <a:r>
              <a:rPr lang="en" sz="2400">
                <a:latin typeface="+mn-lt"/>
              </a:rPr>
              <a:t>: AI Chinese-English machine translation system (news translation) that can translate with the same accuracy as a human</a:t>
            </a:r>
            <a:endParaRPr sz="2400"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  <a:latin typeface="+mn-lt"/>
              </a:rPr>
              <a:t>Tencent:</a:t>
            </a:r>
            <a:r>
              <a:rPr lang="en" sz="2400">
                <a:latin typeface="+mn-lt"/>
              </a:rPr>
              <a:t> Conference Interpreting (Simultaneous transcription and translation)</a:t>
            </a:r>
            <a:endParaRPr sz="2400">
              <a:latin typeface="+mn-lt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  <a:latin typeface="+mn-lt"/>
              </a:rPr>
              <a:t>Sogou: </a:t>
            </a:r>
            <a:r>
              <a:rPr lang="en" sz="2400">
                <a:latin typeface="+mn-lt"/>
              </a:rPr>
              <a:t>WMT 2017 News Translation Task (1st in Chinese-English Translation and 3rd in English-Chinese Translation)</a:t>
            </a:r>
            <a:endParaRPr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634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>
            <a:spLocks noChangeArrowheads="1"/>
          </p:cNvSpPr>
          <p:nvPr/>
        </p:nvSpPr>
        <p:spPr bwMode="auto">
          <a:xfrm>
            <a:off x="682579" y="494536"/>
            <a:ext cx="7920508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Google Translate and Instant Camera Translation</a:t>
            </a:r>
          </a:p>
          <a:p>
            <a:r>
              <a:rPr lang="en-US" altLang="zh-TW" sz="3200" dirty="0">
                <a:hlinkClick r:id="rId2"/>
              </a:rPr>
              <a:t>https://</a:t>
            </a:r>
            <a:r>
              <a:rPr lang="en-US" altLang="zh-TW" sz="3200" dirty="0" smtClean="0">
                <a:hlinkClick r:id="rId2"/>
              </a:rPr>
              <a:t>www.youtube.com/watch?v=06olHmcJjS0</a:t>
            </a:r>
            <a:endParaRPr lang="en-US" altLang="zh-TW" sz="3200" dirty="0" smtClean="0"/>
          </a:p>
          <a:p>
            <a:endParaRPr lang="en-US" altLang="zh-TW" sz="3200" dirty="0"/>
          </a:p>
          <a:p>
            <a:r>
              <a:rPr lang="en-US" altLang="zh-TW" sz="3200" dirty="0" err="1" smtClean="0"/>
              <a:t>iTranslate</a:t>
            </a:r>
            <a:r>
              <a:rPr lang="en-US" altLang="zh-TW" sz="3200" dirty="0" smtClean="0"/>
              <a:t> Voice</a:t>
            </a:r>
          </a:p>
          <a:p>
            <a:r>
              <a:rPr lang="en-US" altLang="zh-TW" sz="3200" dirty="0" smtClean="0">
                <a:hlinkClick r:id="rId3"/>
              </a:rPr>
              <a:t>http</a:t>
            </a:r>
            <a:r>
              <a:rPr lang="en-US" altLang="zh-TW" sz="3200" dirty="0">
                <a:hlinkClick r:id="rId3"/>
              </a:rPr>
              <a:t>://</a:t>
            </a:r>
            <a:r>
              <a:rPr lang="en-US" altLang="zh-TW" sz="3200" dirty="0" smtClean="0">
                <a:hlinkClick r:id="rId3"/>
              </a:rPr>
              <a:t>vimeo.com/86562665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r>
              <a:rPr lang="en-US" altLang="zh-TW" sz="3200" dirty="0" err="1"/>
              <a:t>i</a:t>
            </a:r>
            <a:r>
              <a:rPr lang="en-US" altLang="zh-TW" sz="3200" dirty="0" err="1" smtClean="0"/>
              <a:t>li</a:t>
            </a:r>
            <a:endParaRPr lang="en-US" altLang="zh-TW" sz="3200" dirty="0" smtClean="0"/>
          </a:p>
          <a:p>
            <a:r>
              <a:rPr lang="en-US" altLang="zh-TW" sz="3200" dirty="0">
                <a:hlinkClick r:id="rId4"/>
              </a:rPr>
              <a:t>https://</a:t>
            </a:r>
            <a:r>
              <a:rPr lang="en-US" altLang="zh-TW" sz="3200" dirty="0" smtClean="0">
                <a:hlinkClick r:id="rId4"/>
              </a:rPr>
              <a:t>www.youtube.com/watch?v=rIiGyn_HfcI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16949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15478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MT Skills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 smtClean="0"/>
              <a:t>Editing: Pre-editing and Post-editing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 smtClean="0"/>
              <a:t>Evaluation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32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HK" dirty="0" smtClean="0">
                <a:ea typeface="新細明體" panose="02020500000000000000" pitchFamily="18" charset="-120"/>
              </a:rPr>
              <a:t>Modes of Editing</a:t>
            </a:r>
            <a:endParaRPr lang="zh-HK" altLang="en-US" dirty="0" smtClean="0">
              <a:ea typeface="新細明體" panose="02020500000000000000" pitchFamily="18" charset="-120"/>
            </a:endParaRPr>
          </a:p>
        </p:txBody>
      </p:sp>
      <p:sp>
        <p:nvSpPr>
          <p:cNvPr id="4" name="摺角紙張 3"/>
          <p:cNvSpPr/>
          <p:nvPr/>
        </p:nvSpPr>
        <p:spPr>
          <a:xfrm>
            <a:off x="451235" y="2347948"/>
            <a:ext cx="1511300" cy="1584325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5400">
                <a:solidFill>
                  <a:srgbClr val="000000"/>
                </a:solidFill>
                <a:ea typeface="新細明體" panose="02020500000000000000" pitchFamily="18" charset="-120"/>
              </a:rPr>
              <a:t>ST</a:t>
            </a:r>
            <a:endParaRPr lang="zh-HK" altLang="en-US" sz="5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摺角紙張 4"/>
          <p:cNvSpPr/>
          <p:nvPr/>
        </p:nvSpPr>
        <p:spPr>
          <a:xfrm>
            <a:off x="7153660" y="2347948"/>
            <a:ext cx="1511300" cy="1584325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5400">
                <a:solidFill>
                  <a:srgbClr val="000000"/>
                </a:solidFill>
                <a:ea typeface="新細明體" panose="02020500000000000000" pitchFamily="18" charset="-120"/>
              </a:rPr>
              <a:t>TT</a:t>
            </a:r>
            <a:endParaRPr lang="zh-HK" altLang="en-US" sz="5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立方體 5"/>
          <p:cNvSpPr/>
          <p:nvPr/>
        </p:nvSpPr>
        <p:spPr>
          <a:xfrm>
            <a:off x="3164273" y="1933208"/>
            <a:ext cx="2736850" cy="2268538"/>
          </a:xfrm>
          <a:prstGeom prst="cube">
            <a:avLst>
              <a:gd name="adj" fmla="val 12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3200">
                <a:solidFill>
                  <a:srgbClr val="000000"/>
                </a:solidFill>
                <a:ea typeface="新細明體" panose="02020500000000000000" pitchFamily="18" charset="-120"/>
              </a:rPr>
              <a:t>Automatic Translation System</a:t>
            </a:r>
            <a:endParaRPr lang="zh-HK" altLang="en-US" sz="32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113348" y="2654335"/>
            <a:ext cx="900112" cy="9715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6077335" y="2679735"/>
            <a:ext cx="900113" cy="97155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92178" name="文字方塊 12"/>
          <p:cNvSpPr txBox="1">
            <a:spLocks noChangeArrowheads="1"/>
          </p:cNvSpPr>
          <p:nvPr/>
        </p:nvSpPr>
        <p:spPr bwMode="auto">
          <a:xfrm>
            <a:off x="6784975" y="4197350"/>
            <a:ext cx="220186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HK" sz="2800">
                <a:solidFill>
                  <a:prstClr val="black"/>
                </a:solidFill>
              </a:rPr>
              <a:t>Final TT by the computer</a:t>
            </a:r>
            <a:endParaRPr lang="zh-HK" altLang="en-US" sz="2800">
              <a:solidFill>
                <a:prstClr val="black"/>
              </a:solidFill>
            </a:endParaRPr>
          </a:p>
        </p:txBody>
      </p:sp>
      <p:sp>
        <p:nvSpPr>
          <p:cNvPr id="92179" name="文字方塊 17"/>
          <p:cNvSpPr txBox="1">
            <a:spLocks noChangeArrowheads="1"/>
          </p:cNvSpPr>
          <p:nvPr/>
        </p:nvSpPr>
        <p:spPr bwMode="auto">
          <a:xfrm>
            <a:off x="366713" y="4413250"/>
            <a:ext cx="15462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HK" sz="2800">
                <a:solidFill>
                  <a:prstClr val="black"/>
                </a:solidFill>
              </a:rPr>
              <a:t>Initial ST</a:t>
            </a:r>
            <a:endParaRPr lang="zh-HK" altLang="en-US" sz="2800">
              <a:solidFill>
                <a:prstClr val="black"/>
              </a:solidFill>
            </a:endParaRPr>
          </a:p>
        </p:txBody>
      </p:sp>
      <p:sp>
        <p:nvSpPr>
          <p:cNvPr id="92180" name="文字方塊 18"/>
          <p:cNvSpPr txBox="1">
            <a:spLocks noChangeArrowheads="1"/>
          </p:cNvSpPr>
          <p:nvPr/>
        </p:nvSpPr>
        <p:spPr bwMode="auto">
          <a:xfrm>
            <a:off x="3225800" y="4227513"/>
            <a:ext cx="232886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HK" sz="2800">
                <a:solidFill>
                  <a:prstClr val="black"/>
                </a:solidFill>
              </a:rPr>
              <a:t>Intermediate Output</a:t>
            </a:r>
            <a:endParaRPr lang="zh-HK" altLang="en-US" sz="2800">
              <a:solidFill>
                <a:prstClr val="black"/>
              </a:solidFill>
            </a:endParaRPr>
          </a:p>
        </p:txBody>
      </p:sp>
      <p:sp>
        <p:nvSpPr>
          <p:cNvPr id="2" name="向上箭號圖說文字 1"/>
          <p:cNvSpPr/>
          <p:nvPr/>
        </p:nvSpPr>
        <p:spPr>
          <a:xfrm>
            <a:off x="165100" y="5140325"/>
            <a:ext cx="1947863" cy="1458913"/>
          </a:xfrm>
          <a:prstGeom prst="up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800" dirty="0">
                <a:solidFill>
                  <a:srgbClr val="000000"/>
                </a:solidFill>
                <a:latin typeface="+mn-lt"/>
              </a:rPr>
              <a:t>Pre-editing</a:t>
            </a:r>
          </a:p>
          <a:p>
            <a:pPr algn="ctr"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譯前編輯</a:t>
            </a:r>
            <a:endParaRPr lang="zh-HK" altLang="en-US" sz="28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向上箭號圖說文字 13"/>
          <p:cNvSpPr/>
          <p:nvPr/>
        </p:nvSpPr>
        <p:spPr>
          <a:xfrm>
            <a:off x="6935788" y="5140325"/>
            <a:ext cx="1947862" cy="1458913"/>
          </a:xfrm>
          <a:prstGeom prst="up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800" dirty="0">
                <a:solidFill>
                  <a:srgbClr val="000000"/>
                </a:solidFill>
                <a:ea typeface="新細明體" panose="02020500000000000000" pitchFamily="18" charset="-120"/>
              </a:rPr>
              <a:t>P</a:t>
            </a:r>
            <a:r>
              <a:rPr lang="en-US" altLang="zh-CN" sz="2800" dirty="0">
                <a:solidFill>
                  <a:srgbClr val="000000"/>
                </a:solidFill>
                <a:ea typeface="宋体" panose="02010600030101010101" pitchFamily="2" charset="-122"/>
              </a:rPr>
              <a:t>ost</a:t>
            </a:r>
            <a:r>
              <a:rPr lang="en-US" altLang="zh-HK" sz="2800" dirty="0">
                <a:solidFill>
                  <a:srgbClr val="000000"/>
                </a:solidFill>
                <a:ea typeface="新細明體" panose="02020500000000000000" pitchFamily="18" charset="-120"/>
              </a:rPr>
              <a:t>-editing</a:t>
            </a:r>
          </a:p>
          <a:p>
            <a:pPr algn="ctr"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譯後編輯</a:t>
            </a:r>
            <a:endParaRPr lang="zh-HK" altLang="en-US" sz="28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5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>
                <a:ea typeface="微軟正黑體" pitchFamily="34" charset="-120"/>
              </a:rPr>
              <a:t>Example</a:t>
            </a:r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申請期於十月二十日開始，至十一月二日晚上七時截止，在申請期開始前或截止時間後所遞交的申請表將不獲處理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6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altLang="zh-CN" smtClean="0">
                <a:ea typeface="微軟正黑體" pitchFamily="34" charset="-120"/>
              </a:rPr>
              <a:t>Example</a:t>
            </a:r>
            <a:endParaRPr lang="en-US" altLang="zh-TW" smtClean="0"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z="2800" dirty="0">
                <a:ea typeface="新細明體" pitchFamily="18" charset="-120"/>
              </a:rPr>
              <a:t>Application forms will be closed from 20 October to 7 pm on November 2 and applications submitted before or after the application period will not be processed.</a:t>
            </a:r>
            <a:r>
              <a:rPr lang="zh-TW" altLang="en-US" sz="2800" dirty="0" smtClean="0">
                <a:ea typeface="新細明體" pitchFamily="18" charset="-120"/>
              </a:rPr>
              <a:t> </a:t>
            </a:r>
            <a:endParaRPr lang="zh-TW" altLang="zh-CN" sz="2800" dirty="0" smtClean="0">
              <a:ea typeface="新細明體" pitchFamily="18" charset="-120"/>
            </a:endParaRPr>
          </a:p>
          <a:p>
            <a:pPr>
              <a:buFontTx/>
              <a:buChar char="•"/>
            </a:pPr>
            <a:r>
              <a:rPr lang="en-US" altLang="zh-TW" sz="2800" dirty="0">
                <a:ea typeface="新細明體" pitchFamily="18" charset="-120"/>
              </a:rPr>
              <a:t>The application period begins on October 20 and ends at 7 pm on November 2. Applications submitted before or after the application period will not be processed.</a:t>
            </a:r>
            <a:r>
              <a:rPr lang="zh-TW" altLang="en-US" sz="2800" dirty="0" smtClean="0">
                <a:ea typeface="新細明體" pitchFamily="18" charset="-120"/>
              </a:rPr>
              <a:t> </a:t>
            </a:r>
            <a:endParaRPr lang="en-US" altLang="zh-TW" sz="28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5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9421" y="2222291"/>
            <a:ext cx="1727200" cy="1511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smtClean="0">
                <a:solidFill>
                  <a:srgbClr val="000000"/>
                </a:solidFill>
                <a:ea typeface="新細明體" panose="02020500000000000000" pitchFamily="18" charset="-120"/>
              </a:rPr>
              <a:t>Source Text</a:t>
            </a:r>
            <a:endParaRPr lang="zh-HK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0583" y="2222291"/>
            <a:ext cx="1728788" cy="1511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smtClean="0">
                <a:solidFill>
                  <a:srgbClr val="000000"/>
                </a:solidFill>
                <a:ea typeface="新細明體" panose="02020500000000000000" pitchFamily="18" charset="-120"/>
              </a:rPr>
              <a:t>Target Text</a:t>
            </a:r>
            <a:endParaRPr lang="zh-HK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047921" y="2582653"/>
            <a:ext cx="792162" cy="79216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altLang="zh-HK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Automatic Evaluation (1): Round-trip Translation</a:t>
            </a:r>
            <a:endParaRPr lang="zh-TW" altLang="en-US" dirty="0" smtClean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4986338" y="1949450"/>
            <a:ext cx="776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TW" sz="2800">
                <a:ea typeface="新細明體" charset="-120"/>
              </a:rPr>
              <a:t>MT</a:t>
            </a:r>
            <a:endParaRPr lang="zh-TW" altLang="en-US" sz="2800">
              <a:ea typeface="新細明體" charset="-120"/>
            </a:endParaRPr>
          </a:p>
        </p:txBody>
      </p:sp>
      <p:sp>
        <p:nvSpPr>
          <p:cNvPr id="9" name="Rectangle 1"/>
          <p:cNvSpPr/>
          <p:nvPr/>
        </p:nvSpPr>
        <p:spPr>
          <a:xfrm>
            <a:off x="3079421" y="4300106"/>
            <a:ext cx="1727200" cy="1511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smtClean="0">
                <a:solidFill>
                  <a:srgbClr val="000000"/>
                </a:solidFill>
                <a:ea typeface="新細明體" panose="02020500000000000000" pitchFamily="18" charset="-120"/>
              </a:rPr>
              <a:t>New Source Text</a:t>
            </a:r>
            <a:endParaRPr lang="zh-HK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右彎箭號 5"/>
          <p:cNvSpPr/>
          <p:nvPr/>
        </p:nvSpPr>
        <p:spPr>
          <a:xfrm rot="10800000">
            <a:off x="5236952" y="3967747"/>
            <a:ext cx="1587261" cy="1494632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6640513" y="4867275"/>
            <a:ext cx="1181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TW" sz="2800">
                <a:ea typeface="新細明體" charset="-120"/>
              </a:rPr>
              <a:t>MT again</a:t>
            </a:r>
            <a:endParaRPr lang="zh-TW" altLang="en-US" sz="2800">
              <a:ea typeface="新細明體" charset="-120"/>
            </a:endParaRPr>
          </a:p>
        </p:txBody>
      </p:sp>
      <p:sp>
        <p:nvSpPr>
          <p:cNvPr id="10" name="迴轉箭號 9"/>
          <p:cNvSpPr/>
          <p:nvPr/>
        </p:nvSpPr>
        <p:spPr>
          <a:xfrm rot="16200000">
            <a:off x="1799785" y="3508848"/>
            <a:ext cx="1313085" cy="86518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571500" y="2778125"/>
            <a:ext cx="2076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TW" sz="2800">
                <a:ea typeface="新細明體" charset="-120"/>
              </a:rPr>
              <a:t>Comparison</a:t>
            </a:r>
            <a:endParaRPr lang="zh-TW" altLang="en-US" sz="2800">
              <a:ea typeface="新細明體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6063" y="4713288"/>
            <a:ext cx="1744662" cy="8985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TW" smtClean="0">
                <a:solidFill>
                  <a:srgbClr val="000000"/>
                </a:solidFill>
                <a:ea typeface="新細明體" panose="02020500000000000000" pitchFamily="18" charset="-120"/>
              </a:rPr>
              <a:t>Similar </a:t>
            </a:r>
            <a:r>
              <a:rPr lang="en-US" altLang="zh-TW" smtClean="0">
                <a:solidFill>
                  <a:srgbClr val="000000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Better</a:t>
            </a:r>
          </a:p>
          <a:p>
            <a:pPr algn="ctr">
              <a:defRPr/>
            </a:pPr>
            <a:r>
              <a:rPr lang="en-US" altLang="zh-TW" smtClean="0">
                <a:solidFill>
                  <a:srgbClr val="000000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Different  Worse</a:t>
            </a:r>
            <a:endParaRPr lang="zh-TW" altLang="en-US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4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/>
        </p:nvSpPr>
        <p:spPr>
          <a:xfrm>
            <a:off x="4140200" y="836613"/>
            <a:ext cx="1223963" cy="1512887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mtClean="0">
                <a:solidFill>
                  <a:srgbClr val="000000"/>
                </a:solidFill>
                <a:ea typeface="新細明體" panose="02020500000000000000" pitchFamily="18" charset="-120"/>
              </a:rPr>
              <a:t>Source Text</a:t>
            </a:r>
            <a:endParaRPr lang="zh-HK" altLang="en-US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645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2636838"/>
            <a:ext cx="150653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2792413"/>
            <a:ext cx="13843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459038" y="1592263"/>
            <a:ext cx="1681162" cy="1017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4163" y="1592263"/>
            <a:ext cx="1911350" cy="1017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/>
          <p:cNvSpPr/>
          <p:nvPr/>
        </p:nvSpPr>
        <p:spPr>
          <a:xfrm>
            <a:off x="1052513" y="4171950"/>
            <a:ext cx="1223962" cy="151130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64524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2636838"/>
            <a:ext cx="150653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5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2644775"/>
            <a:ext cx="15065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6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28900"/>
            <a:ext cx="15049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7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2638425"/>
            <a:ext cx="15049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olded Corner 22"/>
          <p:cNvSpPr/>
          <p:nvPr/>
        </p:nvSpPr>
        <p:spPr>
          <a:xfrm>
            <a:off x="1306513" y="4418013"/>
            <a:ext cx="1223962" cy="151288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4" name="Folded Corner 23"/>
          <p:cNvSpPr/>
          <p:nvPr/>
        </p:nvSpPr>
        <p:spPr>
          <a:xfrm>
            <a:off x="2994025" y="4156075"/>
            <a:ext cx="1223963" cy="151130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3273425" y="4395788"/>
            <a:ext cx="1223963" cy="151130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3527425" y="4635500"/>
            <a:ext cx="1223963" cy="1512888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1600" smtClean="0">
                <a:solidFill>
                  <a:srgbClr val="000000"/>
                </a:solidFill>
                <a:ea typeface="新細明體" panose="02020500000000000000" pitchFamily="18" charset="-120"/>
              </a:rPr>
              <a:t>Human Translation</a:t>
            </a: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1630363" y="4684713"/>
            <a:ext cx="1223962" cy="151130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1600" smtClean="0">
                <a:solidFill>
                  <a:srgbClr val="000000"/>
                </a:solidFill>
                <a:ea typeface="新細明體" panose="02020500000000000000" pitchFamily="18" charset="-120"/>
              </a:rPr>
              <a:t>Human Translation</a:t>
            </a: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6816725" y="4395788"/>
            <a:ext cx="1225550" cy="151130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1600" smtClean="0">
                <a:solidFill>
                  <a:srgbClr val="000000"/>
                </a:solidFill>
                <a:ea typeface="新細明體" panose="02020500000000000000" pitchFamily="18" charset="-120"/>
              </a:rPr>
              <a:t>Machine Translation</a:t>
            </a:r>
            <a:endParaRPr lang="zh-HK" altLang="en-US" sz="16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0" name="Left-Right Arrow 29"/>
          <p:cNvSpPr/>
          <p:nvPr/>
        </p:nvSpPr>
        <p:spPr>
          <a:xfrm>
            <a:off x="4891088" y="4927600"/>
            <a:ext cx="1771650" cy="528638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mtClean="0">
                <a:solidFill>
                  <a:srgbClr val="000000"/>
                </a:solidFill>
                <a:ea typeface="新細明體" panose="02020500000000000000" pitchFamily="18" charset="-120"/>
              </a:rPr>
              <a:t>Comparison</a:t>
            </a:r>
            <a:endParaRPr lang="zh-HK" altLang="en-US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1781" name="標題 2"/>
          <p:cNvSpPr txBox="1">
            <a:spLocks/>
          </p:cNvSpPr>
          <p:nvPr/>
        </p:nvSpPr>
        <p:spPr bwMode="auto">
          <a:xfrm>
            <a:off x="636588" y="393700"/>
            <a:ext cx="32797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730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12395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25563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782763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39963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697163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154363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HK" sz="3600" dirty="0" smtClean="0">
                <a:latin typeface="+mn-lt"/>
              </a:rPr>
              <a:t>Automatic </a:t>
            </a:r>
          </a:p>
          <a:p>
            <a:pPr>
              <a:defRPr/>
            </a:pPr>
            <a:r>
              <a:rPr lang="en-US" altLang="zh-HK" sz="3600" dirty="0" smtClean="0">
                <a:latin typeface="+mn-lt"/>
              </a:rPr>
              <a:t>Evaluation (2)</a:t>
            </a:r>
          </a:p>
        </p:txBody>
      </p:sp>
      <p:sp>
        <p:nvSpPr>
          <p:cNvPr id="3" name="圓角矩形圖說文字 2"/>
          <p:cNvSpPr/>
          <p:nvPr/>
        </p:nvSpPr>
        <p:spPr>
          <a:xfrm>
            <a:off x="5424488" y="4037013"/>
            <a:ext cx="1219200" cy="833437"/>
          </a:xfrm>
          <a:prstGeom prst="wedgeRoundRectCallout">
            <a:avLst>
              <a:gd name="adj1" fmla="val -45833"/>
              <a:gd name="adj2" fmla="val 75688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CN" sz="2400" smtClean="0">
                <a:solidFill>
                  <a:srgbClr val="000000"/>
                </a:solidFill>
                <a:ea typeface="SimSun" panose="02010600030101010101" pitchFamily="2" charset="-122"/>
              </a:rPr>
              <a:t>How </a:t>
            </a:r>
            <a:r>
              <a:rPr lang="en-US" altLang="zh-CN" sz="2400" smtClean="0">
                <a:solidFill>
                  <a:srgbClr val="000000"/>
                </a:solidFill>
                <a:ea typeface="SimSun" panose="02010600030101010101" pitchFamily="2" charset="-122"/>
                <a:sym typeface="Wingdings" panose="05000000000000000000" pitchFamily="2" charset="2"/>
              </a:rPr>
              <a:t></a:t>
            </a:r>
            <a:endParaRPr lang="zh-TW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8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832" y="2861188"/>
            <a:ext cx="296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757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Machine translation (MT) and translation technology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>
                <a:solidFill>
                  <a:srgbClr val="FF0000"/>
                </a:solidFill>
              </a:rPr>
              <a:t>Rule-based Machine Translation (RBMT)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Example-based Machine Translation (EBMT)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Statistical Machine Translation (SMT)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Neural Machine Translation (NMT)</a:t>
            </a: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3200" dirty="0"/>
              <a:t>MT Skills</a:t>
            </a:r>
          </a:p>
        </p:txBody>
      </p:sp>
    </p:spTree>
    <p:extLst>
      <p:ext uri="{BB962C8B-B14F-4D97-AF65-F5344CB8AC3E}">
        <p14:creationId xmlns:p14="http://schemas.microsoft.com/office/powerpoint/2010/main" val="1762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Rule-based Machine Translation (RBMT)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Direct MT</a:t>
            </a:r>
            <a:endParaRPr lang="en-US" altLang="zh-HK" sz="2800" dirty="0" smtClean="0"/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Transfer MT</a:t>
            </a:r>
            <a:endParaRPr lang="en-US" altLang="zh-HK" sz="2800" dirty="0" smtClean="0"/>
          </a:p>
        </p:txBody>
      </p:sp>
    </p:spTree>
    <p:extLst>
      <p:ext uri="{BB962C8B-B14F-4D97-AF65-F5344CB8AC3E}">
        <p14:creationId xmlns:p14="http://schemas.microsoft.com/office/powerpoint/2010/main" val="550466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This is considered to be the first generation of MT systems.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ST is treated as a string of words. The SL words are then replaced by TL words, and the TL words are reordered.</a:t>
            </a: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</p:spTree>
    <p:extLst>
      <p:ext uri="{BB962C8B-B14F-4D97-AF65-F5344CB8AC3E}">
        <p14:creationId xmlns:p14="http://schemas.microsoft.com/office/powerpoint/2010/main" val="915804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回顧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Plum">
  <a:themeElements>
    <a:clrScheme name="Custom 1 1">
      <a:dk1>
        <a:srgbClr val="008E00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008E00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lum">
  <a:themeElements>
    <a:clrScheme name="Custom 1 1">
      <a:dk1>
        <a:srgbClr val="008E00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008E00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lum">
  <a:themeElements>
    <a:clrScheme name="Custom 1 1">
      <a:dk1>
        <a:srgbClr val="008E00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008E00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16841</TotalTime>
  <Words>2532</Words>
  <Application>Microsoft Macintosh PowerPoint</Application>
  <PresentationFormat>On-screen Show (4:3)</PresentationFormat>
  <Paragraphs>980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7" baseType="lpstr">
      <vt:lpstr>Calibri</vt:lpstr>
      <vt:lpstr>Calibri Light</vt:lpstr>
      <vt:lpstr>Consolas</vt:lpstr>
      <vt:lpstr>Microsoft JhengHei</vt:lpstr>
      <vt:lpstr>Raleway</vt:lpstr>
      <vt:lpstr>Roboto</vt:lpstr>
      <vt:lpstr>Roboto Medium</vt:lpstr>
      <vt:lpstr>Roboto Thin</vt:lpstr>
      <vt:lpstr>SimSun</vt:lpstr>
      <vt:lpstr>Source Sans Pro</vt:lpstr>
      <vt:lpstr>Times New Roman</vt:lpstr>
      <vt:lpstr>Wingdings</vt:lpstr>
      <vt:lpstr>宋体</vt:lpstr>
      <vt:lpstr>微軟正黑體</vt:lpstr>
      <vt:lpstr>新細明體</vt:lpstr>
      <vt:lpstr>Arial</vt:lpstr>
      <vt:lpstr>回顧</vt:lpstr>
      <vt:lpstr>Plum</vt:lpstr>
      <vt:lpstr>1_Plum</vt:lpstr>
      <vt:lpstr>2_Plum</vt:lpstr>
      <vt:lpstr>Introduction to Machine Translation</vt:lpstr>
      <vt:lpstr>Outline</vt:lpstr>
      <vt:lpstr>Topics</vt:lpstr>
      <vt:lpstr>PowerPoint Presentation</vt:lpstr>
      <vt:lpstr>Translation Technology</vt:lpstr>
      <vt:lpstr>PowerPoint Presentation</vt:lpstr>
      <vt:lpstr>Topics</vt:lpstr>
      <vt:lpstr>Rule-based Machine Translation (RBMT)</vt:lpstr>
      <vt:lpstr>Direct MT</vt:lpstr>
      <vt:lpstr>Direct MT</vt:lpstr>
      <vt:lpstr>Segmentation</vt:lpstr>
      <vt:lpstr>Tokenization</vt:lpstr>
      <vt:lpstr>Lemmatization</vt:lpstr>
      <vt:lpstr>POS-tagging</vt:lpstr>
      <vt:lpstr>Replacement</vt:lpstr>
      <vt:lpstr>Reordering and Modification</vt:lpstr>
      <vt:lpstr>Transfer MT</vt:lpstr>
      <vt:lpstr>Transfer MT</vt:lpstr>
      <vt:lpstr>Parsing</vt:lpstr>
      <vt:lpstr>Transfer</vt:lpstr>
      <vt:lpstr>Generation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Topics</vt:lpstr>
      <vt:lpstr>Example-based Machine Translation</vt:lpstr>
      <vt:lpstr>PowerPoint Presentation</vt:lpstr>
      <vt:lpstr>PowerPoint Presentation</vt:lpstr>
      <vt:lpstr>PowerPoint Presentation</vt:lpstr>
      <vt:lpstr>PowerPoint Presentation</vt:lpstr>
      <vt:lpstr>Topics</vt:lpstr>
      <vt:lpstr>Statistical Machine Translation</vt:lpstr>
      <vt:lpstr>PowerPoint Presentation</vt:lpstr>
      <vt:lpstr>Language Model</vt:lpstr>
      <vt:lpstr>Translation Model</vt:lpstr>
      <vt:lpstr>PowerPoint Presentation</vt:lpstr>
      <vt:lpstr>PowerPoint Presentation</vt:lpstr>
      <vt:lpstr>Topics</vt:lpstr>
      <vt:lpstr>Traditional Approaches to Machine Translation</vt:lpstr>
      <vt:lpstr>New Approach: Neural Machine Translation</vt:lpstr>
      <vt:lpstr>Neural Machine Translation</vt:lpstr>
      <vt:lpstr>Biological Neuron</vt:lpstr>
      <vt:lpstr>Artificial Neuron</vt:lpstr>
      <vt:lpstr>Artificial Neuron</vt:lpstr>
      <vt:lpstr>Artificial Neural Network: Many Neurons </vt:lpstr>
      <vt:lpstr>Artificial Neural Network</vt:lpstr>
      <vt:lpstr>Artificial Neural Network and Image Processing</vt:lpstr>
      <vt:lpstr>NMT as a Prediction Problem: Given X, what is the next word?</vt:lpstr>
      <vt:lpstr>Neural Machine Translation as Multi-class Classification</vt:lpstr>
      <vt:lpstr>Neural Machine Translation</vt:lpstr>
      <vt:lpstr>Neural Machine Translation</vt:lpstr>
      <vt:lpstr>Neural Machine Translation</vt:lpstr>
      <vt:lpstr>Neural Machine Translation</vt:lpstr>
      <vt:lpstr>Types of Neural Machine Translation</vt:lpstr>
      <vt:lpstr> Examples (since 2016)</vt:lpstr>
      <vt:lpstr>Topics</vt:lpstr>
      <vt:lpstr>MT Skills</vt:lpstr>
      <vt:lpstr>Modes of Editing</vt:lpstr>
      <vt:lpstr>Example</vt:lpstr>
      <vt:lpstr>Example</vt:lpstr>
      <vt:lpstr>Automatic Evaluation (1): Round-trip Translation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 Technology: Speech Translation and Translation Memory</dc:title>
  <dc:creator>idibydi</dc:creator>
  <cp:lastModifiedBy>Sai Cheong Siu</cp:lastModifiedBy>
  <cp:revision>59</cp:revision>
  <dcterms:created xsi:type="dcterms:W3CDTF">2015-10-28T02:28:00Z</dcterms:created>
  <dcterms:modified xsi:type="dcterms:W3CDTF">2018-06-07T15:41:30Z</dcterms:modified>
</cp:coreProperties>
</file>